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6" r:id="rId1"/>
  </p:sldMasterIdLst>
  <p:notesMasterIdLst>
    <p:notesMasterId r:id="rId15"/>
  </p:notesMasterIdLst>
  <p:handoutMasterIdLst>
    <p:handoutMasterId r:id="rId16"/>
  </p:handoutMasterIdLst>
  <p:sldIdLst>
    <p:sldId id="346" r:id="rId2"/>
    <p:sldId id="456" r:id="rId3"/>
    <p:sldId id="462" r:id="rId4"/>
    <p:sldId id="369" r:id="rId5"/>
    <p:sldId id="463" r:id="rId6"/>
    <p:sldId id="371" r:id="rId7"/>
    <p:sldId id="372" r:id="rId8"/>
    <p:sldId id="373" r:id="rId9"/>
    <p:sldId id="464" r:id="rId10"/>
    <p:sldId id="374" r:id="rId11"/>
    <p:sldId id="263" r:id="rId12"/>
    <p:sldId id="461" r:id="rId13"/>
    <p:sldId id="26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4E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31" autoAdjust="0"/>
    <p:restoredTop sz="96292" autoAdjust="0"/>
  </p:normalViewPr>
  <p:slideViewPr>
    <p:cSldViewPr snapToGrid="0" snapToObjects="1">
      <p:cViewPr varScale="1">
        <p:scale>
          <a:sx n="115" d="100"/>
          <a:sy n="115" d="100"/>
        </p:scale>
        <p:origin x="172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7" d="100"/>
          <a:sy n="97" d="100"/>
        </p:scale>
        <p:origin x="3688"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n w" userId="9a582faea0c79294" providerId="LiveId" clId="{890E78C9-221F-406E-9A51-B3110CBD0D89}"/>
    <pc:docChg chg="modSld">
      <pc:chgData name="alan w" userId="9a582faea0c79294" providerId="LiveId" clId="{890E78C9-221F-406E-9A51-B3110CBD0D89}" dt="2020-10-21T21:01:16.893" v="12" actId="1076"/>
      <pc:docMkLst>
        <pc:docMk/>
      </pc:docMkLst>
      <pc:sldChg chg="modSp mod">
        <pc:chgData name="alan w" userId="9a582faea0c79294" providerId="LiveId" clId="{890E78C9-221F-406E-9A51-B3110CBD0D89}" dt="2020-10-21T21:01:16.893" v="12" actId="1076"/>
        <pc:sldMkLst>
          <pc:docMk/>
          <pc:sldMk cId="524333868" sldId="374"/>
        </pc:sldMkLst>
        <pc:spChg chg="mod">
          <ac:chgData name="alan w" userId="9a582faea0c79294" providerId="LiveId" clId="{890E78C9-221F-406E-9A51-B3110CBD0D89}" dt="2020-10-21T21:00:19.310" v="4" actId="1076"/>
          <ac:spMkLst>
            <pc:docMk/>
            <pc:sldMk cId="524333868" sldId="374"/>
            <ac:spMk id="6" creationId="{00000000-0000-0000-0000-000000000000}"/>
          </ac:spMkLst>
        </pc:spChg>
        <pc:spChg chg="mod">
          <ac:chgData name="alan w" userId="9a582faea0c79294" providerId="LiveId" clId="{890E78C9-221F-406E-9A51-B3110CBD0D89}" dt="2020-10-21T21:00:07.494" v="2" actId="1076"/>
          <ac:spMkLst>
            <pc:docMk/>
            <pc:sldMk cId="524333868" sldId="374"/>
            <ac:spMk id="8" creationId="{00000000-0000-0000-0000-000000000000}"/>
          </ac:spMkLst>
        </pc:spChg>
        <pc:spChg chg="mod">
          <ac:chgData name="alan w" userId="9a582faea0c79294" providerId="LiveId" clId="{890E78C9-221F-406E-9A51-B3110CBD0D89}" dt="2020-10-21T21:00:40.566" v="8" actId="1076"/>
          <ac:spMkLst>
            <pc:docMk/>
            <pc:sldMk cId="524333868" sldId="374"/>
            <ac:spMk id="9" creationId="{00000000-0000-0000-0000-000000000000}"/>
          </ac:spMkLst>
        </pc:spChg>
        <pc:spChg chg="mod">
          <ac:chgData name="alan w" userId="9a582faea0c79294" providerId="LiveId" clId="{890E78C9-221F-406E-9A51-B3110CBD0D89}" dt="2020-10-21T20:59:59.464" v="0" actId="1076"/>
          <ac:spMkLst>
            <pc:docMk/>
            <pc:sldMk cId="524333868" sldId="374"/>
            <ac:spMk id="10" creationId="{00000000-0000-0000-0000-000000000000}"/>
          </ac:spMkLst>
        </pc:spChg>
        <pc:spChg chg="mod">
          <ac:chgData name="alan w" userId="9a582faea0c79294" providerId="LiveId" clId="{890E78C9-221F-406E-9A51-B3110CBD0D89}" dt="2020-10-21T21:01:04.813" v="11" actId="1076"/>
          <ac:spMkLst>
            <pc:docMk/>
            <pc:sldMk cId="524333868" sldId="374"/>
            <ac:spMk id="11" creationId="{00000000-0000-0000-0000-000000000000}"/>
          </ac:spMkLst>
        </pc:spChg>
        <pc:spChg chg="mod">
          <ac:chgData name="alan w" userId="9a582faea0c79294" providerId="LiveId" clId="{890E78C9-221F-406E-9A51-B3110CBD0D89}" dt="2020-10-21T21:00:11.990" v="3" actId="1076"/>
          <ac:spMkLst>
            <pc:docMk/>
            <pc:sldMk cId="524333868" sldId="374"/>
            <ac:spMk id="12" creationId="{00000000-0000-0000-0000-000000000000}"/>
          </ac:spMkLst>
        </pc:spChg>
        <pc:spChg chg="mod">
          <ac:chgData name="alan w" userId="9a582faea0c79294" providerId="LiveId" clId="{890E78C9-221F-406E-9A51-B3110CBD0D89}" dt="2020-10-21T21:01:16.893" v="12" actId="1076"/>
          <ac:spMkLst>
            <pc:docMk/>
            <pc:sldMk cId="524333868" sldId="374"/>
            <ac:spMk id="17" creationId="{00000000-0000-0000-0000-000000000000}"/>
          </ac:spMkLst>
        </pc:spChg>
        <pc:spChg chg="mod">
          <ac:chgData name="alan w" userId="9a582faea0c79294" providerId="LiveId" clId="{890E78C9-221F-406E-9A51-B3110CBD0D89}" dt="2020-10-21T21:01:00.566" v="10" actId="1076"/>
          <ac:spMkLst>
            <pc:docMk/>
            <pc:sldMk cId="524333868" sldId="374"/>
            <ac:spMk id="18" creationId="{00000000-0000-0000-0000-000000000000}"/>
          </ac:spMkLst>
        </pc:spChg>
      </pc:sldChg>
    </pc:docChg>
  </pc:docChgLst>
  <pc:docChgLst>
    <pc:chgData name="alan w" userId="9a582faea0c79294" providerId="LiveId" clId="{59836981-156C-4D87-81B0-077E025E570E}"/>
    <pc:docChg chg="undo custSel addSld delSld modSld sldOrd modMainMaster">
      <pc:chgData name="alan w" userId="9a582faea0c79294" providerId="LiveId" clId="{59836981-156C-4D87-81B0-077E025E570E}" dt="2020-10-12T20:32:33.330" v="886"/>
      <pc:docMkLst>
        <pc:docMk/>
      </pc:docMkLst>
      <pc:sldChg chg="add">
        <pc:chgData name="alan w" userId="9a582faea0c79294" providerId="LiveId" clId="{59836981-156C-4D87-81B0-077E025E570E}" dt="2020-10-12T20:11:39.401" v="0"/>
        <pc:sldMkLst>
          <pc:docMk/>
          <pc:sldMk cId="1495760276" sldId="261"/>
        </pc:sldMkLst>
      </pc:sldChg>
      <pc:sldChg chg="addSp modSp add mod">
        <pc:chgData name="alan w" userId="9a582faea0c79294" providerId="LiveId" clId="{59836981-156C-4D87-81B0-077E025E570E}" dt="2020-10-12T20:32:33.330" v="886"/>
        <pc:sldMkLst>
          <pc:docMk/>
          <pc:sldMk cId="3831119101" sldId="263"/>
        </pc:sldMkLst>
        <pc:spChg chg="mod">
          <ac:chgData name="alan w" userId="9a582faea0c79294" providerId="LiveId" clId="{59836981-156C-4D87-81B0-077E025E570E}" dt="2020-10-12T20:27:50.746" v="839" actId="14100"/>
          <ac:spMkLst>
            <pc:docMk/>
            <pc:sldMk cId="3831119101" sldId="263"/>
            <ac:spMk id="2" creationId="{AA6FBD4C-AE68-4A0A-BABF-FD87DA4C6BE2}"/>
          </ac:spMkLst>
        </pc:spChg>
        <pc:spChg chg="add mod">
          <ac:chgData name="alan w" userId="9a582faea0c79294" providerId="LiveId" clId="{59836981-156C-4D87-81B0-077E025E570E}" dt="2020-10-12T20:28:41.316" v="849" actId="1076"/>
          <ac:spMkLst>
            <pc:docMk/>
            <pc:sldMk cId="3831119101" sldId="263"/>
            <ac:spMk id="8" creationId="{B0210855-24E2-47F3-94B9-73C94A8D3993}"/>
          </ac:spMkLst>
        </pc:spChg>
        <pc:graphicFrameChg chg="mod modGraphic">
          <ac:chgData name="alan w" userId="9a582faea0c79294" providerId="LiveId" clId="{59836981-156C-4D87-81B0-077E025E570E}" dt="2020-10-12T20:28:26.858" v="844" actId="20577"/>
          <ac:graphicFrameMkLst>
            <pc:docMk/>
            <pc:sldMk cId="3831119101" sldId="263"/>
            <ac:graphicFrameMk id="4" creationId="{5A10C9D4-6046-46B8-9690-A8E8B6350B5A}"/>
          </ac:graphicFrameMkLst>
        </pc:graphicFrameChg>
        <pc:graphicFrameChg chg="mod modGraphic">
          <ac:chgData name="alan w" userId="9a582faea0c79294" providerId="LiveId" clId="{59836981-156C-4D87-81B0-077E025E570E}" dt="2020-10-12T20:28:51.708" v="853" actId="20577"/>
          <ac:graphicFrameMkLst>
            <pc:docMk/>
            <pc:sldMk cId="3831119101" sldId="263"/>
            <ac:graphicFrameMk id="5" creationId="{F4991E25-A9C1-4AED-A71E-E4ABEA0EF597}"/>
          </ac:graphicFrameMkLst>
        </pc:graphicFrameChg>
        <pc:picChg chg="add ord">
          <ac:chgData name="alan w" userId="9a582faea0c79294" providerId="LiveId" clId="{59836981-156C-4D87-81B0-077E025E570E}" dt="2020-10-12T20:32:33.330" v="886"/>
          <ac:picMkLst>
            <pc:docMk/>
            <pc:sldMk cId="3831119101" sldId="263"/>
            <ac:picMk id="3" creationId="{5E9F40E4-6BD9-4380-B1BE-CEB00A0C0CF4}"/>
          </ac:picMkLst>
        </pc:picChg>
      </pc:sldChg>
      <pc:sldChg chg="addSp modSp mod">
        <pc:chgData name="alan w" userId="9a582faea0c79294" providerId="LiveId" clId="{59836981-156C-4D87-81B0-077E025E570E}" dt="2020-10-12T20:15:02.486" v="38" actId="1076"/>
        <pc:sldMkLst>
          <pc:docMk/>
          <pc:sldMk cId="2770059972" sldId="346"/>
        </pc:sldMkLst>
        <pc:picChg chg="add mod">
          <ac:chgData name="alan w" userId="9a582faea0c79294" providerId="LiveId" clId="{59836981-156C-4D87-81B0-077E025E570E}" dt="2020-10-12T20:15:02.486" v="38" actId="1076"/>
          <ac:picMkLst>
            <pc:docMk/>
            <pc:sldMk cId="2770059972" sldId="346"/>
            <ac:picMk id="4" creationId="{314036ED-3918-40CE-8DE7-B7709E0007BA}"/>
          </ac:picMkLst>
        </pc:picChg>
      </pc:sldChg>
      <pc:sldChg chg="addSp modSp del mod">
        <pc:chgData name="alan w" userId="9a582faea0c79294" providerId="LiveId" clId="{59836981-156C-4D87-81B0-077E025E570E}" dt="2020-10-12T20:22:17.628" v="738" actId="2696"/>
        <pc:sldMkLst>
          <pc:docMk/>
          <pc:sldMk cId="1018841335" sldId="368"/>
        </pc:sldMkLst>
        <pc:spChg chg="mod">
          <ac:chgData name="alan w" userId="9a582faea0c79294" providerId="LiveId" clId="{59836981-156C-4D87-81B0-077E025E570E}" dt="2020-10-12T20:17:06.783" v="208" actId="962"/>
          <ac:spMkLst>
            <pc:docMk/>
            <pc:sldMk cId="1018841335" sldId="368"/>
            <ac:spMk id="3" creationId="{00000000-0000-0000-0000-000000000000}"/>
          </ac:spMkLst>
        </pc:spChg>
        <pc:picChg chg="add">
          <ac:chgData name="alan w" userId="9a582faea0c79294" providerId="LiveId" clId="{59836981-156C-4D87-81B0-077E025E570E}" dt="2020-10-12T20:15:10.132" v="40" actId="22"/>
          <ac:picMkLst>
            <pc:docMk/>
            <pc:sldMk cId="1018841335" sldId="368"/>
            <ac:picMk id="7" creationId="{8B010713-9704-4935-91ED-038BAA3F0B74}"/>
          </ac:picMkLst>
        </pc:picChg>
      </pc:sldChg>
      <pc:sldChg chg="addSp modSp mod">
        <pc:chgData name="alan w" userId="9a582faea0c79294" providerId="LiveId" clId="{59836981-156C-4D87-81B0-077E025E570E}" dt="2020-10-12T20:32:14.250" v="885"/>
        <pc:sldMkLst>
          <pc:docMk/>
          <pc:sldMk cId="422313519" sldId="369"/>
        </pc:sldMkLst>
        <pc:spChg chg="mod">
          <ac:chgData name="alan w" userId="9a582faea0c79294" providerId="LiveId" clId="{59836981-156C-4D87-81B0-077E025E570E}" dt="2020-10-12T20:20:17.101" v="706" actId="20577"/>
          <ac:spMkLst>
            <pc:docMk/>
            <pc:sldMk cId="422313519" sldId="369"/>
            <ac:spMk id="3" creationId="{00000000-0000-0000-0000-000000000000}"/>
          </ac:spMkLst>
        </pc:spChg>
        <pc:spChg chg="add mod ord">
          <ac:chgData name="alan w" userId="9a582faea0c79294" providerId="LiveId" clId="{59836981-156C-4D87-81B0-077E025E570E}" dt="2020-10-12T20:32:14.250" v="885"/>
          <ac:spMkLst>
            <pc:docMk/>
            <pc:sldMk cId="422313519" sldId="369"/>
            <ac:spMk id="5" creationId="{EB352E4B-368D-4C44-A22E-27233AE81C6A}"/>
          </ac:spMkLst>
        </pc:spChg>
        <pc:picChg chg="add">
          <ac:chgData name="alan w" userId="9a582faea0c79294" providerId="LiveId" clId="{59836981-156C-4D87-81B0-077E025E570E}" dt="2020-10-12T20:15:12.247" v="41" actId="22"/>
          <ac:picMkLst>
            <pc:docMk/>
            <pc:sldMk cId="422313519" sldId="369"/>
            <ac:picMk id="2" creationId="{93AE912A-22D9-4F84-B0BA-283B1ED7E043}"/>
          </ac:picMkLst>
        </pc:picChg>
      </pc:sldChg>
      <pc:sldChg chg="addSp mod">
        <pc:chgData name="alan w" userId="9a582faea0c79294" providerId="LiveId" clId="{59836981-156C-4D87-81B0-077E025E570E}" dt="2020-10-12T20:15:16.422" v="43" actId="22"/>
        <pc:sldMkLst>
          <pc:docMk/>
          <pc:sldMk cId="2140884959" sldId="371"/>
        </pc:sldMkLst>
        <pc:picChg chg="add">
          <ac:chgData name="alan w" userId="9a582faea0c79294" providerId="LiveId" clId="{59836981-156C-4D87-81B0-077E025E570E}" dt="2020-10-12T20:15:16.422" v="43" actId="22"/>
          <ac:picMkLst>
            <pc:docMk/>
            <pc:sldMk cId="2140884959" sldId="371"/>
            <ac:picMk id="5" creationId="{8226AB48-F127-4444-A720-27E9F1691776}"/>
          </ac:picMkLst>
        </pc:picChg>
      </pc:sldChg>
      <pc:sldChg chg="addSp mod">
        <pc:chgData name="alan w" userId="9a582faea0c79294" providerId="LiveId" clId="{59836981-156C-4D87-81B0-077E025E570E}" dt="2020-10-12T20:15:18.555" v="44" actId="22"/>
        <pc:sldMkLst>
          <pc:docMk/>
          <pc:sldMk cId="2145702845" sldId="372"/>
        </pc:sldMkLst>
        <pc:picChg chg="add">
          <ac:chgData name="alan w" userId="9a582faea0c79294" providerId="LiveId" clId="{59836981-156C-4D87-81B0-077E025E570E}" dt="2020-10-12T20:15:18.555" v="44" actId="22"/>
          <ac:picMkLst>
            <pc:docMk/>
            <pc:sldMk cId="2145702845" sldId="372"/>
            <ac:picMk id="5" creationId="{2AB3D5BF-F008-43BE-AFB0-50B96908F16F}"/>
          </ac:picMkLst>
        </pc:picChg>
      </pc:sldChg>
      <pc:sldChg chg="addSp modSp mod">
        <pc:chgData name="alan w" userId="9a582faea0c79294" providerId="LiveId" clId="{59836981-156C-4D87-81B0-077E025E570E}" dt="2020-10-12T20:30:18.896" v="863"/>
        <pc:sldMkLst>
          <pc:docMk/>
          <pc:sldMk cId="2015703968" sldId="373"/>
        </pc:sldMkLst>
        <pc:spChg chg="ord">
          <ac:chgData name="alan w" userId="9a582faea0c79294" providerId="LiveId" clId="{59836981-156C-4D87-81B0-077E025E570E}" dt="2020-10-12T20:29:54.784" v="855"/>
          <ac:spMkLst>
            <pc:docMk/>
            <pc:sldMk cId="2015703968" sldId="373"/>
            <ac:spMk id="6" creationId="{00000000-0000-0000-0000-000000000000}"/>
          </ac:spMkLst>
        </pc:spChg>
        <pc:spChg chg="ord">
          <ac:chgData name="alan w" userId="9a582faea0c79294" providerId="LiveId" clId="{59836981-156C-4D87-81B0-077E025E570E}" dt="2020-10-12T20:30:03.873" v="859"/>
          <ac:spMkLst>
            <pc:docMk/>
            <pc:sldMk cId="2015703968" sldId="373"/>
            <ac:spMk id="7" creationId="{00000000-0000-0000-0000-000000000000}"/>
          </ac:spMkLst>
        </pc:spChg>
        <pc:spChg chg="ord">
          <ac:chgData name="alan w" userId="9a582faea0c79294" providerId="LiveId" clId="{59836981-156C-4D87-81B0-077E025E570E}" dt="2020-10-12T20:30:00.483" v="858"/>
          <ac:spMkLst>
            <pc:docMk/>
            <pc:sldMk cId="2015703968" sldId="373"/>
            <ac:spMk id="12" creationId="{00000000-0000-0000-0000-000000000000}"/>
          </ac:spMkLst>
        </pc:spChg>
        <pc:picChg chg="add mod">
          <ac:chgData name="alan w" userId="9a582faea0c79294" providerId="LiveId" clId="{59836981-156C-4D87-81B0-077E025E570E}" dt="2020-10-12T20:18:23.397" v="629" actId="1076"/>
          <ac:picMkLst>
            <pc:docMk/>
            <pc:sldMk cId="2015703968" sldId="373"/>
            <ac:picMk id="3" creationId="{5DE5CC59-15D4-47B7-8711-E97974EF82CC}"/>
          </ac:picMkLst>
        </pc:picChg>
        <pc:picChg chg="mod ord">
          <ac:chgData name="alan w" userId="9a582faea0c79294" providerId="LiveId" clId="{59836981-156C-4D87-81B0-077E025E570E}" dt="2020-10-12T20:30:11.879" v="862"/>
          <ac:picMkLst>
            <pc:docMk/>
            <pc:sldMk cId="2015703968" sldId="373"/>
            <ac:picMk id="5" creationId="{00000000-0000-0000-0000-000000000000}"/>
          </ac:picMkLst>
        </pc:picChg>
        <pc:picChg chg="mod ord">
          <ac:chgData name="alan w" userId="9a582faea0c79294" providerId="LiveId" clId="{59836981-156C-4D87-81B0-077E025E570E}" dt="2020-10-12T20:30:18.896" v="863"/>
          <ac:picMkLst>
            <pc:docMk/>
            <pc:sldMk cId="2015703968" sldId="373"/>
            <ac:picMk id="8" creationId="{00000000-0000-0000-0000-000000000000}"/>
          </ac:picMkLst>
        </pc:picChg>
      </pc:sldChg>
      <pc:sldChg chg="addSp modSp mod">
        <pc:chgData name="alan w" userId="9a582faea0c79294" providerId="LiveId" clId="{59836981-156C-4D87-81B0-077E025E570E}" dt="2020-10-12T20:31:47.882" v="883"/>
        <pc:sldMkLst>
          <pc:docMk/>
          <pc:sldMk cId="524333868" sldId="374"/>
        </pc:sldMkLst>
        <pc:spChg chg="add mod">
          <ac:chgData name="alan w" userId="9a582faea0c79294" providerId="LiveId" clId="{59836981-156C-4D87-81B0-077E025E570E}" dt="2020-10-12T20:20:49.023" v="725" actId="167"/>
          <ac:spMkLst>
            <pc:docMk/>
            <pc:sldMk cId="524333868" sldId="374"/>
            <ac:spMk id="3" creationId="{131CEACA-D940-4089-9D84-FF0AEBBCDCA7}"/>
          </ac:spMkLst>
        </pc:spChg>
        <pc:spChg chg="ord">
          <ac:chgData name="alan w" userId="9a582faea0c79294" providerId="LiveId" clId="{59836981-156C-4D87-81B0-077E025E570E}" dt="2020-10-12T20:31:47.882" v="883"/>
          <ac:spMkLst>
            <pc:docMk/>
            <pc:sldMk cId="524333868" sldId="374"/>
            <ac:spMk id="9" creationId="{00000000-0000-0000-0000-000000000000}"/>
          </ac:spMkLst>
        </pc:spChg>
        <pc:spChg chg="ord">
          <ac:chgData name="alan w" userId="9a582faea0c79294" providerId="LiveId" clId="{59836981-156C-4D87-81B0-077E025E570E}" dt="2020-10-12T20:31:23.170" v="873"/>
          <ac:spMkLst>
            <pc:docMk/>
            <pc:sldMk cId="524333868" sldId="374"/>
            <ac:spMk id="10" creationId="{00000000-0000-0000-0000-000000000000}"/>
          </ac:spMkLst>
        </pc:spChg>
        <pc:spChg chg="ord">
          <ac:chgData name="alan w" userId="9a582faea0c79294" providerId="LiveId" clId="{59836981-156C-4D87-81B0-077E025E570E}" dt="2020-10-12T20:31:27.154" v="876"/>
          <ac:spMkLst>
            <pc:docMk/>
            <pc:sldMk cId="524333868" sldId="374"/>
            <ac:spMk id="11" creationId="{00000000-0000-0000-0000-000000000000}"/>
          </ac:spMkLst>
        </pc:spChg>
        <pc:spChg chg="ord">
          <ac:chgData name="alan w" userId="9a582faea0c79294" providerId="LiveId" clId="{59836981-156C-4D87-81B0-077E025E570E}" dt="2020-10-12T20:31:17.943" v="870"/>
          <ac:spMkLst>
            <pc:docMk/>
            <pc:sldMk cId="524333868" sldId="374"/>
            <ac:spMk id="12" creationId="{00000000-0000-0000-0000-000000000000}"/>
          </ac:spMkLst>
        </pc:spChg>
        <pc:spChg chg="mod">
          <ac:chgData name="alan w" userId="9a582faea0c79294" providerId="LiveId" clId="{59836981-156C-4D87-81B0-077E025E570E}" dt="2020-10-12T20:30:39.426" v="865" actId="1076"/>
          <ac:spMkLst>
            <pc:docMk/>
            <pc:sldMk cId="524333868" sldId="374"/>
            <ac:spMk id="14" creationId="{00000000-0000-0000-0000-000000000000}"/>
          </ac:spMkLst>
        </pc:spChg>
        <pc:spChg chg="ord">
          <ac:chgData name="alan w" userId="9a582faea0c79294" providerId="LiveId" clId="{59836981-156C-4D87-81B0-077E025E570E}" dt="2020-10-12T20:31:39.625" v="879"/>
          <ac:spMkLst>
            <pc:docMk/>
            <pc:sldMk cId="524333868" sldId="374"/>
            <ac:spMk id="17" creationId="{00000000-0000-0000-0000-000000000000}"/>
          </ac:spMkLst>
        </pc:spChg>
        <pc:spChg chg="ord">
          <ac:chgData name="alan w" userId="9a582faea0c79294" providerId="LiveId" clId="{59836981-156C-4D87-81B0-077E025E570E}" dt="2020-10-12T20:31:44.543" v="882"/>
          <ac:spMkLst>
            <pc:docMk/>
            <pc:sldMk cId="524333868" sldId="374"/>
            <ac:spMk id="18" creationId="{00000000-0000-0000-0000-000000000000}"/>
          </ac:spMkLst>
        </pc:spChg>
        <pc:graphicFrameChg chg="modGraphic">
          <ac:chgData name="alan w" userId="9a582faea0c79294" providerId="LiveId" clId="{59836981-156C-4D87-81B0-077E025E570E}" dt="2020-10-12T20:30:34.179" v="864" actId="14100"/>
          <ac:graphicFrameMkLst>
            <pc:docMk/>
            <pc:sldMk cId="524333868" sldId="374"/>
            <ac:graphicFrameMk id="5" creationId="{00000000-0000-0000-0000-000000000000}"/>
          </ac:graphicFrameMkLst>
        </pc:graphicFrameChg>
        <pc:picChg chg="add">
          <ac:chgData name="alan w" userId="9a582faea0c79294" providerId="LiveId" clId="{59836981-156C-4D87-81B0-077E025E570E}" dt="2020-10-12T20:15:24.171" v="47" actId="22"/>
          <ac:picMkLst>
            <pc:docMk/>
            <pc:sldMk cId="524333868" sldId="374"/>
            <ac:picMk id="2" creationId="{CE34224E-A54B-4110-8264-0897FD77BBA6}"/>
          </ac:picMkLst>
        </pc:picChg>
      </pc:sldChg>
      <pc:sldChg chg="addSp del mod">
        <pc:chgData name="alan w" userId="9a582faea0c79294" providerId="LiveId" clId="{59836981-156C-4D87-81B0-077E025E570E}" dt="2020-10-12T20:26:57.701" v="804" actId="2696"/>
        <pc:sldMkLst>
          <pc:docMk/>
          <pc:sldMk cId="218056197" sldId="375"/>
        </pc:sldMkLst>
        <pc:picChg chg="add">
          <ac:chgData name="alan w" userId="9a582faea0c79294" providerId="LiveId" clId="{59836981-156C-4D87-81B0-077E025E570E}" dt="2020-10-12T20:15:22.653" v="46" actId="22"/>
          <ac:picMkLst>
            <pc:docMk/>
            <pc:sldMk cId="218056197" sldId="375"/>
            <ac:picMk id="3" creationId="{83793AA6-2319-455F-9A89-D12E5E93C851}"/>
          </ac:picMkLst>
        </pc:picChg>
      </pc:sldChg>
      <pc:sldChg chg="addSp modSp mod">
        <pc:chgData name="alan w" userId="9a582faea0c79294" providerId="LiveId" clId="{59836981-156C-4D87-81B0-077E025E570E}" dt="2020-10-12T20:19:02.233" v="686" actId="167"/>
        <pc:sldMkLst>
          <pc:docMk/>
          <pc:sldMk cId="402649805" sldId="456"/>
        </pc:sldMkLst>
        <pc:spChg chg="mod">
          <ac:chgData name="alan w" userId="9a582faea0c79294" providerId="LiveId" clId="{59836981-156C-4D87-81B0-077E025E570E}" dt="2020-10-12T20:16:47.349" v="60" actId="962"/>
          <ac:spMkLst>
            <pc:docMk/>
            <pc:sldMk cId="402649805" sldId="456"/>
            <ac:spMk id="3" creationId="{00000000-0000-0000-0000-000000000000}"/>
          </ac:spMkLst>
        </pc:spChg>
        <pc:spChg chg="add mod">
          <ac:chgData name="alan w" userId="9a582faea0c79294" providerId="LiveId" clId="{59836981-156C-4D87-81B0-077E025E570E}" dt="2020-10-12T20:19:02.233" v="686" actId="167"/>
          <ac:spMkLst>
            <pc:docMk/>
            <pc:sldMk cId="402649805" sldId="456"/>
            <ac:spMk id="6" creationId="{BAB510EB-EEC5-4854-A289-F8FB954CA52C}"/>
          </ac:spMkLst>
        </pc:spChg>
        <pc:picChg chg="add">
          <ac:chgData name="alan w" userId="9a582faea0c79294" providerId="LiveId" clId="{59836981-156C-4D87-81B0-077E025E570E}" dt="2020-10-12T20:15:08.041" v="39" actId="22"/>
          <ac:picMkLst>
            <pc:docMk/>
            <pc:sldMk cId="402649805" sldId="456"/>
            <ac:picMk id="4" creationId="{77ADA5C8-EC4C-45AD-83B2-25FE2116ED11}"/>
          </ac:picMkLst>
        </pc:picChg>
      </pc:sldChg>
      <pc:sldChg chg="addSp modSp del mod">
        <pc:chgData name="alan w" userId="9a582faea0c79294" providerId="LiveId" clId="{59836981-156C-4D87-81B0-077E025E570E}" dt="2020-10-12T20:23:50.502" v="760" actId="2696"/>
        <pc:sldMkLst>
          <pc:docMk/>
          <pc:sldMk cId="1640341578" sldId="457"/>
        </pc:sldMkLst>
        <pc:spChg chg="mod">
          <ac:chgData name="alan w" userId="9a582faea0c79294" providerId="LiveId" clId="{59836981-156C-4D87-81B0-077E025E570E}" dt="2020-10-12T20:17:36.772" v="380" actId="962"/>
          <ac:spMkLst>
            <pc:docMk/>
            <pc:sldMk cId="1640341578" sldId="457"/>
            <ac:spMk id="3" creationId="{00000000-0000-0000-0000-000000000000}"/>
          </ac:spMkLst>
        </pc:spChg>
        <pc:picChg chg="add">
          <ac:chgData name="alan w" userId="9a582faea0c79294" providerId="LiveId" clId="{59836981-156C-4D87-81B0-077E025E570E}" dt="2020-10-12T20:15:14.612" v="42" actId="22"/>
          <ac:picMkLst>
            <pc:docMk/>
            <pc:sldMk cId="1640341578" sldId="457"/>
            <ac:picMk id="8" creationId="{3076C5B0-4846-45D1-AD8C-BF7224C613CE}"/>
          </ac:picMkLst>
        </pc:picChg>
      </pc:sldChg>
      <pc:sldChg chg="addSp del mod">
        <pc:chgData name="alan w" userId="9a582faea0c79294" providerId="LiveId" clId="{59836981-156C-4D87-81B0-077E025E570E}" dt="2020-10-12T20:29:00.013" v="854" actId="2696"/>
        <pc:sldMkLst>
          <pc:docMk/>
          <pc:sldMk cId="786148714" sldId="460"/>
        </pc:sldMkLst>
        <pc:picChg chg="add">
          <ac:chgData name="alan w" userId="9a582faea0c79294" providerId="LiveId" clId="{59836981-156C-4D87-81B0-077E025E570E}" dt="2020-10-12T20:15:26.261" v="48" actId="22"/>
          <ac:picMkLst>
            <pc:docMk/>
            <pc:sldMk cId="786148714" sldId="460"/>
            <ac:picMk id="2" creationId="{4E0787E8-CDFB-457D-811E-B403ADF1496B}"/>
          </ac:picMkLst>
        </pc:picChg>
      </pc:sldChg>
      <pc:sldChg chg="addSp mod">
        <pc:chgData name="alan w" userId="9a582faea0c79294" providerId="LiveId" clId="{59836981-156C-4D87-81B0-077E025E570E}" dt="2020-10-12T20:15:31.059" v="50" actId="22"/>
        <pc:sldMkLst>
          <pc:docMk/>
          <pc:sldMk cId="684105762" sldId="461"/>
        </pc:sldMkLst>
        <pc:picChg chg="add">
          <ac:chgData name="alan w" userId="9a582faea0c79294" providerId="LiveId" clId="{59836981-156C-4D87-81B0-077E025E570E}" dt="2020-10-12T20:15:31.059" v="50" actId="22"/>
          <ac:picMkLst>
            <pc:docMk/>
            <pc:sldMk cId="684105762" sldId="461"/>
            <ac:picMk id="6" creationId="{1D8D1E19-3293-4097-847D-DDB1928BAFF0}"/>
          </ac:picMkLst>
        </pc:picChg>
      </pc:sldChg>
      <pc:sldChg chg="addSp modSp add mod ord modAnim">
        <pc:chgData name="alan w" userId="9a582faea0c79294" providerId="LiveId" clId="{59836981-156C-4D87-81B0-077E025E570E}" dt="2020-10-12T20:22:08.798" v="737" actId="2711"/>
        <pc:sldMkLst>
          <pc:docMk/>
          <pc:sldMk cId="554913551" sldId="462"/>
        </pc:sldMkLst>
        <pc:spChg chg="mod">
          <ac:chgData name="alan w" userId="9a582faea0c79294" providerId="LiveId" clId="{59836981-156C-4D87-81B0-077E025E570E}" dt="2020-10-12T20:22:08.798" v="737" actId="2711"/>
          <ac:spMkLst>
            <pc:docMk/>
            <pc:sldMk cId="554913551" sldId="462"/>
            <ac:spMk id="2" creationId="{AA6FBD4C-AE68-4A0A-BABF-FD87DA4C6BE2}"/>
          </ac:spMkLst>
        </pc:spChg>
        <pc:spChg chg="add mod">
          <ac:chgData name="alan w" userId="9a582faea0c79294" providerId="LiveId" clId="{59836981-156C-4D87-81B0-077E025E570E}" dt="2020-10-12T20:21:50.884" v="732" actId="1076"/>
          <ac:spMkLst>
            <pc:docMk/>
            <pc:sldMk cId="554913551" sldId="462"/>
            <ac:spMk id="6" creationId="{9F055430-6FAF-4DD8-9482-9ED1166BD877}"/>
          </ac:spMkLst>
        </pc:spChg>
        <pc:graphicFrameChg chg="modGraphic">
          <ac:chgData name="alan w" userId="9a582faea0c79294" providerId="LiveId" clId="{59836981-156C-4D87-81B0-077E025E570E}" dt="2020-10-12T20:21:40.863" v="729" actId="255"/>
          <ac:graphicFrameMkLst>
            <pc:docMk/>
            <pc:sldMk cId="554913551" sldId="462"/>
            <ac:graphicFrameMk id="4" creationId="{5A10C9D4-6046-46B8-9690-A8E8B6350B5A}"/>
          </ac:graphicFrameMkLst>
        </pc:graphicFrameChg>
      </pc:sldChg>
      <pc:sldChg chg="addSp modSp add mod ord modAnim">
        <pc:chgData name="alan w" userId="9a582faea0c79294" providerId="LiveId" clId="{59836981-156C-4D87-81B0-077E025E570E}" dt="2020-10-12T20:23:42.612" v="759" actId="1076"/>
        <pc:sldMkLst>
          <pc:docMk/>
          <pc:sldMk cId="144469751" sldId="463"/>
        </pc:sldMkLst>
        <pc:spChg chg="mod">
          <ac:chgData name="alan w" userId="9a582faea0c79294" providerId="LiveId" clId="{59836981-156C-4D87-81B0-077E025E570E}" dt="2020-10-12T20:22:43.723" v="744" actId="1076"/>
          <ac:spMkLst>
            <pc:docMk/>
            <pc:sldMk cId="144469751" sldId="463"/>
            <ac:spMk id="2" creationId="{AA6FBD4C-AE68-4A0A-BABF-FD87DA4C6BE2}"/>
          </ac:spMkLst>
        </pc:spChg>
        <pc:spChg chg="add mod">
          <ac:chgData name="alan w" userId="9a582faea0c79294" providerId="LiveId" clId="{59836981-156C-4D87-81B0-077E025E570E}" dt="2020-10-12T20:23:40.204" v="758" actId="1076"/>
          <ac:spMkLst>
            <pc:docMk/>
            <pc:sldMk cId="144469751" sldId="463"/>
            <ac:spMk id="6" creationId="{D8026E45-5FD5-477F-B583-52FF6289FC86}"/>
          </ac:spMkLst>
        </pc:spChg>
        <pc:graphicFrameChg chg="modGraphic">
          <ac:chgData name="alan w" userId="9a582faea0c79294" providerId="LiveId" clId="{59836981-156C-4D87-81B0-077E025E570E}" dt="2020-10-12T20:23:37.036" v="757" actId="6549"/>
          <ac:graphicFrameMkLst>
            <pc:docMk/>
            <pc:sldMk cId="144469751" sldId="463"/>
            <ac:graphicFrameMk id="4" creationId="{5A10C9D4-6046-46B8-9690-A8E8B6350B5A}"/>
          </ac:graphicFrameMkLst>
        </pc:graphicFrameChg>
        <pc:graphicFrameChg chg="mod">
          <ac:chgData name="alan w" userId="9a582faea0c79294" providerId="LiveId" clId="{59836981-156C-4D87-81B0-077E025E570E}" dt="2020-10-12T20:23:42.612" v="759" actId="1076"/>
          <ac:graphicFrameMkLst>
            <pc:docMk/>
            <pc:sldMk cId="144469751" sldId="463"/>
            <ac:graphicFrameMk id="5" creationId="{F4991E25-A9C1-4AED-A71E-E4ABEA0EF597}"/>
          </ac:graphicFrameMkLst>
        </pc:graphicFrameChg>
      </pc:sldChg>
      <pc:sldChg chg="modSp add mod ord">
        <pc:chgData name="alan w" userId="9a582faea0c79294" providerId="LiveId" clId="{59836981-156C-4D87-81B0-077E025E570E}" dt="2020-10-12T20:26:48.747" v="803" actId="20577"/>
        <pc:sldMkLst>
          <pc:docMk/>
          <pc:sldMk cId="442319210" sldId="464"/>
        </pc:sldMkLst>
        <pc:spChg chg="mod">
          <ac:chgData name="alan w" userId="9a582faea0c79294" providerId="LiveId" clId="{59836981-156C-4D87-81B0-077E025E570E}" dt="2020-10-12T20:25:34.211" v="793" actId="948"/>
          <ac:spMkLst>
            <pc:docMk/>
            <pc:sldMk cId="442319210" sldId="464"/>
            <ac:spMk id="2" creationId="{AA6FBD4C-AE68-4A0A-BABF-FD87DA4C6BE2}"/>
          </ac:spMkLst>
        </pc:spChg>
        <pc:graphicFrameChg chg="mod modGraphic">
          <ac:chgData name="alan w" userId="9a582faea0c79294" providerId="LiveId" clId="{59836981-156C-4D87-81B0-077E025E570E}" dt="2020-10-12T20:26:48.747" v="803" actId="20577"/>
          <ac:graphicFrameMkLst>
            <pc:docMk/>
            <pc:sldMk cId="442319210" sldId="464"/>
            <ac:graphicFrameMk id="4" creationId="{5A10C9D4-6046-46B8-9690-A8E8B6350B5A}"/>
          </ac:graphicFrameMkLst>
        </pc:graphicFrameChg>
        <pc:graphicFrameChg chg="mod modGraphic">
          <ac:chgData name="alan w" userId="9a582faea0c79294" providerId="LiveId" clId="{59836981-156C-4D87-81B0-077E025E570E}" dt="2020-10-12T20:26:27.979" v="801" actId="1076"/>
          <ac:graphicFrameMkLst>
            <pc:docMk/>
            <pc:sldMk cId="442319210" sldId="464"/>
            <ac:graphicFrameMk id="5" creationId="{F4991E25-A9C1-4AED-A71E-E4ABEA0EF597}"/>
          </ac:graphicFrameMkLst>
        </pc:graphicFrameChg>
      </pc:sldChg>
      <pc:sldMasterChg chg="addSp delSp modSp mod addSldLayout delSldLayout modSldLayout">
        <pc:chgData name="alan w" userId="9a582faea0c79294" providerId="LiveId" clId="{59836981-156C-4D87-81B0-077E025E570E}" dt="2020-10-12T20:14:35.296" v="34" actId="21"/>
        <pc:sldMasterMkLst>
          <pc:docMk/>
          <pc:sldMasterMk cId="1209569276" sldId="2147483776"/>
        </pc:sldMasterMkLst>
        <pc:picChg chg="add del mod">
          <ac:chgData name="alan w" userId="9a582faea0c79294" providerId="LiveId" clId="{59836981-156C-4D87-81B0-077E025E570E}" dt="2020-10-12T20:14:35.296" v="34" actId="21"/>
          <ac:picMkLst>
            <pc:docMk/>
            <pc:sldMasterMk cId="1209569276" sldId="2147483776"/>
            <ac:picMk id="8" creationId="{4323FDCE-8A2C-43F1-A7FB-5CF923E73929}"/>
          </ac:picMkLst>
        </pc:picChg>
        <pc:sldLayoutChg chg="delSp mod">
          <pc:chgData name="alan w" userId="9a582faea0c79294" providerId="LiveId" clId="{59836981-156C-4D87-81B0-077E025E570E}" dt="2020-10-12T20:13:21.726" v="6" actId="478"/>
          <pc:sldLayoutMkLst>
            <pc:docMk/>
            <pc:sldMasterMk cId="1209569276" sldId="2147483776"/>
            <pc:sldLayoutMk cId="367157375" sldId="2147483778"/>
          </pc:sldLayoutMkLst>
          <pc:picChg chg="del">
            <ac:chgData name="alan w" userId="9a582faea0c79294" providerId="LiveId" clId="{59836981-156C-4D87-81B0-077E025E570E}" dt="2020-10-12T20:13:21.726" v="6" actId="478"/>
            <ac:picMkLst>
              <pc:docMk/>
              <pc:sldMasterMk cId="1209569276" sldId="2147483776"/>
              <pc:sldLayoutMk cId="367157375" sldId="2147483778"/>
              <ac:picMk id="7" creationId="{00000000-0000-0000-0000-000000000000}"/>
            </ac:picMkLst>
          </pc:picChg>
        </pc:sldLayoutChg>
        <pc:sldLayoutChg chg="add del">
          <pc:chgData name="alan w" userId="9a582faea0c79294" providerId="LiveId" clId="{59836981-156C-4D87-81B0-077E025E570E}" dt="2020-10-12T20:13:30.954" v="8" actId="2696"/>
          <pc:sldLayoutMkLst>
            <pc:docMk/>
            <pc:sldMasterMk cId="1209569276" sldId="2147483776"/>
            <pc:sldLayoutMk cId="459357930" sldId="214748378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80FB91-C838-8240-8CD1-54FEEC8F6B77}" type="datetimeFigureOut">
              <a:rPr lang="en-US" smtClean="0"/>
              <a:t>10/21/2020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AF6954-D5EF-F041-B2C8-3191680400DB}" type="slidenum">
              <a:rPr lang="en-US" smtClean="0"/>
              <a:t>‹#›</a:t>
            </a:fld>
            <a:endParaRPr lang="en-US"/>
          </a:p>
        </p:txBody>
      </p:sp>
    </p:spTree>
    <p:extLst>
      <p:ext uri="{BB962C8B-B14F-4D97-AF65-F5344CB8AC3E}">
        <p14:creationId xmlns:p14="http://schemas.microsoft.com/office/powerpoint/2010/main" val="103630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3F0FB5-0FA7-9346-9D70-990359432435}" type="datetimeFigureOut">
              <a:rPr lang="en-US" smtClean="0"/>
              <a:t>10/21/2020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38CA0C-3592-9944-9BF5-FDDD8785CA8C}" type="slidenum">
              <a:rPr lang="en-US" smtClean="0"/>
              <a:t>‹#›</a:t>
            </a:fld>
            <a:endParaRPr lang="en-US"/>
          </a:p>
        </p:txBody>
      </p:sp>
    </p:spTree>
    <p:extLst>
      <p:ext uri="{BB962C8B-B14F-4D97-AF65-F5344CB8AC3E}">
        <p14:creationId xmlns:p14="http://schemas.microsoft.com/office/powerpoint/2010/main" val="10516116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Today we</a:t>
            </a:r>
            <a:r>
              <a:rPr lang="en-US" baseline="0" dirty="0"/>
              <a:t> are going to learn a root, and a key word to help us remember that root.  </a:t>
            </a:r>
          </a:p>
          <a:p>
            <a:r>
              <a:rPr lang="en-US" b="1" baseline="0" dirty="0"/>
              <a:t>Do:</a:t>
            </a:r>
            <a:r>
              <a:rPr lang="en-US" baseline="0" dirty="0"/>
              <a:t> </a:t>
            </a:r>
            <a:r>
              <a:rPr lang="en-US" dirty="0"/>
              <a:t>Say each of the following words and have students repeat each word:</a:t>
            </a:r>
            <a:r>
              <a:rPr lang="en-US" sz="1200" baseline="0" dirty="0">
                <a:solidFill>
                  <a:schemeClr val="tx1"/>
                </a:solidFill>
              </a:rPr>
              <a:t> describe, prescribe, subscriber, inscribe, transcribe, ascribe, scribe.  </a:t>
            </a:r>
          </a:p>
          <a:p>
            <a:r>
              <a:rPr lang="en-US" sz="1200" b="1" baseline="0" dirty="0">
                <a:solidFill>
                  <a:schemeClr val="tx1"/>
                </a:solidFill>
              </a:rPr>
              <a:t>Say: </a:t>
            </a:r>
            <a:r>
              <a:rPr lang="en-US" sz="1200" baseline="0" dirty="0">
                <a:solidFill>
                  <a:schemeClr val="tx1"/>
                </a:solidFill>
              </a:rPr>
              <a:t>What do they have in common?</a:t>
            </a:r>
          </a:p>
          <a:p>
            <a:r>
              <a:rPr lang="en-US" sz="1200" b="1" baseline="0" dirty="0">
                <a:solidFill>
                  <a:schemeClr val="tx1"/>
                </a:solidFill>
              </a:rPr>
              <a:t>Students Respond</a:t>
            </a:r>
            <a:r>
              <a:rPr lang="en-US" sz="1200" baseline="0" dirty="0">
                <a:solidFill>
                  <a:schemeClr val="tx1"/>
                </a:solidFill>
              </a:rPr>
              <a:t>:  Scribe!</a:t>
            </a:r>
          </a:p>
          <a:p>
            <a:endParaRPr lang="en-US" dirty="0"/>
          </a:p>
        </p:txBody>
      </p:sp>
      <p:sp>
        <p:nvSpPr>
          <p:cNvPr id="4" name="Slide Number Placeholder 3"/>
          <p:cNvSpPr>
            <a:spLocks noGrp="1"/>
          </p:cNvSpPr>
          <p:nvPr>
            <p:ph type="sldNum" sz="quarter" idx="10"/>
          </p:nvPr>
        </p:nvSpPr>
        <p:spPr/>
        <p:txBody>
          <a:bodyPr/>
          <a:lstStyle/>
          <a:p>
            <a:fld id="{8D38CA0C-3592-9944-9BF5-FDDD8785CA8C}" type="slidenum">
              <a:rPr lang="en-US" smtClean="0"/>
              <a:t>1</a:t>
            </a:fld>
            <a:endParaRPr lang="en-US"/>
          </a:p>
        </p:txBody>
      </p:sp>
    </p:spTree>
    <p:extLst>
      <p:ext uri="{BB962C8B-B14F-4D97-AF65-F5344CB8AC3E}">
        <p14:creationId xmlns:p14="http://schemas.microsoft.com/office/powerpoint/2010/main" val="3135463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tx1"/>
                </a:solidFill>
              </a:rPr>
              <a:t>Say: </a:t>
            </a:r>
            <a:r>
              <a:rPr lang="en-US" sz="1200" dirty="0">
                <a:solidFill>
                  <a:schemeClr val="tx1"/>
                </a:solidFill>
              </a:rPr>
              <a:t>Yes, they all have</a:t>
            </a:r>
            <a:r>
              <a:rPr lang="en-US" sz="1200" baseline="0" dirty="0">
                <a:solidFill>
                  <a:schemeClr val="tx1"/>
                </a:solidFill>
              </a:rPr>
              <a:t> “scribe” in common. This is a Latin root, and it has a meaning.  When we know the meaning of “scribe” it helps us know the meaning of many, many words.  What do we notice about these words? </a:t>
            </a:r>
          </a:p>
          <a:p>
            <a:pPr marL="0" marR="0" lvl="0" indent="0" algn="l" defTabSz="914400" eaLnBrk="1" fontAlgn="auto" latinLnBrk="0" hangingPunct="1">
              <a:lnSpc>
                <a:spcPct val="100000"/>
              </a:lnSpc>
              <a:spcBef>
                <a:spcPts val="0"/>
              </a:spcBef>
              <a:spcAft>
                <a:spcPts val="0"/>
              </a:spcAft>
              <a:buClrTx/>
              <a:buSzTx/>
              <a:buFontTx/>
              <a:buNone/>
              <a:tabLst/>
              <a:defRPr/>
            </a:pPr>
            <a:r>
              <a:rPr lang="en-US" sz="1200" b="1" baseline="0" dirty="0">
                <a:solidFill>
                  <a:schemeClr val="tx1"/>
                </a:solidFill>
              </a:rPr>
              <a:t>Do:</a:t>
            </a:r>
            <a:r>
              <a:rPr lang="en-US" sz="1200" b="0" baseline="0" dirty="0">
                <a:solidFill>
                  <a:schemeClr val="tx1"/>
                </a:solidFill>
              </a:rPr>
              <a:t> Click to animate one at a time, and read chorally.  </a:t>
            </a:r>
          </a:p>
          <a:p>
            <a:pPr marL="0" marR="0" lvl="0" indent="0" algn="l" defTabSz="914400" eaLnBrk="1" fontAlgn="auto" latinLnBrk="0" hangingPunct="1">
              <a:lnSpc>
                <a:spcPct val="100000"/>
              </a:lnSpc>
              <a:spcBef>
                <a:spcPts val="0"/>
              </a:spcBef>
              <a:spcAft>
                <a:spcPts val="0"/>
              </a:spcAft>
              <a:buClrTx/>
              <a:buSzTx/>
              <a:buFontTx/>
              <a:buNone/>
              <a:tabLst/>
              <a:defRPr/>
            </a:pPr>
            <a:r>
              <a:rPr lang="en-US" sz="1200" b="1" baseline="0" dirty="0">
                <a:solidFill>
                  <a:schemeClr val="tx1"/>
                </a:solidFill>
              </a:rPr>
              <a:t>Say: </a:t>
            </a:r>
            <a:r>
              <a:rPr lang="en-US" sz="1200" baseline="0" dirty="0">
                <a:solidFill>
                  <a:schemeClr val="tx1"/>
                </a:solidFill>
              </a:rPr>
              <a:t>Yes, they are different forms (or variants) of the same root! scrib, scribe, and script all mean “to write.” </a:t>
            </a:r>
            <a:endParaRPr lang="en-US" sz="120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8D38CA0C-3592-9944-9BF5-FDDD8785CA8C}" type="slidenum">
              <a:rPr lang="en-US" smtClean="0"/>
              <a:t>2</a:t>
            </a:fld>
            <a:endParaRPr lang="en-US"/>
          </a:p>
        </p:txBody>
      </p:sp>
    </p:spTree>
    <p:extLst>
      <p:ext uri="{BB962C8B-B14F-4D97-AF65-F5344CB8AC3E}">
        <p14:creationId xmlns:p14="http://schemas.microsoft.com/office/powerpoint/2010/main" val="614300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The words that we’re going to</a:t>
            </a:r>
            <a:r>
              <a:rPr lang="en-US" baseline="0" dirty="0"/>
              <a:t> analyze today are “describe and description.”  You may be familiar with this word, but we’re going to analyze the morphemes, or meaningful parts in these words.  We’re going to call this our key word because if we ever forget what the root “scribe/script” means, we can think of these words to help us remember.  Please repeat after me the many ways that we commonly hear these words. </a:t>
            </a:r>
          </a:p>
          <a:p>
            <a:r>
              <a:rPr lang="en-US" b="1" baseline="0" dirty="0"/>
              <a:t>Do:  </a:t>
            </a:r>
            <a:r>
              <a:rPr lang="en-US" baseline="0" dirty="0"/>
              <a:t>Read each phrase and have students repeat. </a:t>
            </a:r>
            <a:endParaRPr lang="en-US" dirty="0"/>
          </a:p>
        </p:txBody>
      </p:sp>
      <p:sp>
        <p:nvSpPr>
          <p:cNvPr id="4" name="Slide Number Placeholder 3"/>
          <p:cNvSpPr>
            <a:spLocks noGrp="1"/>
          </p:cNvSpPr>
          <p:nvPr>
            <p:ph type="sldNum" sz="quarter" idx="10"/>
          </p:nvPr>
        </p:nvSpPr>
        <p:spPr/>
        <p:txBody>
          <a:bodyPr/>
          <a:lstStyle/>
          <a:p>
            <a:fld id="{8D38CA0C-3592-9944-9BF5-FDDD8785CA8C}" type="slidenum">
              <a:rPr lang="en-US" smtClean="0"/>
              <a:t>4</a:t>
            </a:fld>
            <a:endParaRPr lang="en-US"/>
          </a:p>
        </p:txBody>
      </p:sp>
    </p:spTree>
    <p:extLst>
      <p:ext uri="{BB962C8B-B14F-4D97-AF65-F5344CB8AC3E}">
        <p14:creationId xmlns:p14="http://schemas.microsoft.com/office/powerpoint/2010/main" val="389860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Say:  </a:t>
            </a:r>
            <a:r>
              <a:rPr lang="en-US" b="0" baseline="0" dirty="0"/>
              <a:t>We do this to access our prior knowledge about a word.  There are many different levels of knowing a word.  For example, there are words I may understand when I’m reading, but I don</a:t>
            </a:r>
            <a:r>
              <a:rPr lang="ur-PK" b="0" baseline="0" dirty="0"/>
              <a:t>’</a:t>
            </a:r>
            <a:r>
              <a:rPr lang="en-US" b="0" baseline="0" dirty="0"/>
              <a:t>t know them well enough to use it in a conversation.  </a:t>
            </a:r>
            <a:endParaRPr lang="en-US" b="1" baseline="0" dirty="0"/>
          </a:p>
          <a:p>
            <a:r>
              <a:rPr lang="en-US" b="1" baseline="0" dirty="0"/>
              <a:t>Do:  </a:t>
            </a:r>
            <a:r>
              <a:rPr lang="en-US" b="0" baseline="0" dirty="0"/>
              <a:t>Read what each number stands for and h</a:t>
            </a:r>
            <a:r>
              <a:rPr lang="en-US" baseline="0" dirty="0"/>
              <a:t>ave students hold up a finger to rate their knowledge.  </a:t>
            </a:r>
          </a:p>
          <a:p>
            <a:r>
              <a:rPr lang="en-US" b="1" baseline="0" dirty="0"/>
              <a:t>Say: </a:t>
            </a:r>
            <a:r>
              <a:rPr lang="en-US" baseline="0" dirty="0"/>
              <a:t>Great!  I see many different levels.  Let’s get everyone to a 4!</a:t>
            </a:r>
            <a:endParaRPr lang="en-US" dirty="0"/>
          </a:p>
        </p:txBody>
      </p:sp>
      <p:sp>
        <p:nvSpPr>
          <p:cNvPr id="4" name="Slide Number Placeholder 3"/>
          <p:cNvSpPr>
            <a:spLocks noGrp="1"/>
          </p:cNvSpPr>
          <p:nvPr>
            <p:ph type="sldNum" sz="quarter" idx="10"/>
          </p:nvPr>
        </p:nvSpPr>
        <p:spPr/>
        <p:txBody>
          <a:bodyPr/>
          <a:lstStyle/>
          <a:p>
            <a:fld id="{C9BBBB62-1976-E744-A024-4A04C14082C8}" type="slidenum">
              <a:rPr lang="en-US" smtClean="0"/>
              <a:t>6</a:t>
            </a:fld>
            <a:endParaRPr lang="en-US"/>
          </a:p>
        </p:txBody>
      </p:sp>
    </p:spTree>
    <p:extLst>
      <p:ext uri="{BB962C8B-B14F-4D97-AF65-F5344CB8AC3E}">
        <p14:creationId xmlns:p14="http://schemas.microsoft.com/office/powerpoint/2010/main" val="765000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Our key word is made up of a prefix,</a:t>
            </a:r>
            <a:r>
              <a:rPr lang="en-US" baseline="0" dirty="0"/>
              <a:t> de and a root scribe/script.  They each have meanings.  de means “down.” scribe/script means to write, or written.  So the literal definition is to write or written down.  Now that is a very literal analysis of the two morphemes in the words, but we know that this word has a more detailed meaning.  </a:t>
            </a:r>
          </a:p>
          <a:p>
            <a:r>
              <a:rPr lang="en-US" b="1" baseline="0" dirty="0"/>
              <a:t>Do: </a:t>
            </a:r>
            <a:r>
              <a:rPr lang="en-US" baseline="0" dirty="0"/>
              <a:t>Read meaning to students.  </a:t>
            </a:r>
            <a:endParaRPr lang="en-US" dirty="0"/>
          </a:p>
        </p:txBody>
      </p:sp>
      <p:sp>
        <p:nvSpPr>
          <p:cNvPr id="4" name="Slide Number Placeholder 3"/>
          <p:cNvSpPr>
            <a:spLocks noGrp="1"/>
          </p:cNvSpPr>
          <p:nvPr>
            <p:ph type="sldNum" sz="quarter" idx="10"/>
          </p:nvPr>
        </p:nvSpPr>
        <p:spPr/>
        <p:txBody>
          <a:bodyPr/>
          <a:lstStyle/>
          <a:p>
            <a:fld id="{C9BBBB62-1976-E744-A024-4A04C14082C8}" type="slidenum">
              <a:rPr lang="en-US" smtClean="0"/>
              <a:t>7</a:t>
            </a:fld>
            <a:endParaRPr lang="en-US"/>
          </a:p>
        </p:txBody>
      </p:sp>
    </p:spTree>
    <p:extLst>
      <p:ext uri="{BB962C8B-B14F-4D97-AF65-F5344CB8AC3E}">
        <p14:creationId xmlns:p14="http://schemas.microsoft.com/office/powerpoint/2010/main" val="134831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a:t>
            </a:r>
            <a:r>
              <a:rPr lang="en-US" b="1" baseline="0" dirty="0"/>
              <a:t>  </a:t>
            </a:r>
            <a:r>
              <a:rPr lang="en-US" dirty="0"/>
              <a:t>Talk about the examples, and how the</a:t>
            </a:r>
            <a:r>
              <a:rPr lang="en-US" baseline="0" dirty="0"/>
              <a:t> denotation of the word is written down or to write down.  The job description is written down, the police officer is asking you to describe in words so she can write down, she is turning in he description.  After you read the sentences as a class you may have someone read the sentence aloud.  Ask follow up questions. </a:t>
            </a:r>
          </a:p>
          <a:p>
            <a:r>
              <a:rPr lang="en-US" b="1" baseline="0" dirty="0"/>
              <a:t>Say:  </a:t>
            </a:r>
            <a:r>
              <a:rPr lang="en-US" baseline="0" dirty="0"/>
              <a:t>What do you think a job description for a ________ would say?</a:t>
            </a:r>
          </a:p>
          <a:p>
            <a:r>
              <a:rPr lang="en-US" b="1" baseline="0" dirty="0"/>
              <a:t>Do:  </a:t>
            </a:r>
            <a:r>
              <a:rPr lang="en-US" baseline="0" dirty="0"/>
              <a:t>Come up with different jobs.   </a:t>
            </a:r>
            <a:endParaRPr lang="en-US" dirty="0"/>
          </a:p>
        </p:txBody>
      </p:sp>
      <p:sp>
        <p:nvSpPr>
          <p:cNvPr id="4" name="Slide Number Placeholder 3"/>
          <p:cNvSpPr>
            <a:spLocks noGrp="1"/>
          </p:cNvSpPr>
          <p:nvPr>
            <p:ph type="sldNum" sz="quarter" idx="10"/>
          </p:nvPr>
        </p:nvSpPr>
        <p:spPr/>
        <p:txBody>
          <a:bodyPr/>
          <a:lstStyle/>
          <a:p>
            <a:fld id="{8D38CA0C-3592-9944-9BF5-FDDD8785CA8C}" type="slidenum">
              <a:rPr lang="en-US" smtClean="0"/>
              <a:t>8</a:t>
            </a:fld>
            <a:endParaRPr lang="en-US"/>
          </a:p>
        </p:txBody>
      </p:sp>
    </p:spTree>
    <p:extLst>
      <p:ext uri="{BB962C8B-B14F-4D97-AF65-F5344CB8AC3E}">
        <p14:creationId xmlns:p14="http://schemas.microsoft.com/office/powerpoint/2010/main" val="2142226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a:t>
            </a:r>
            <a:r>
              <a:rPr lang="en-US" dirty="0"/>
              <a:t> Divide</a:t>
            </a:r>
            <a:r>
              <a:rPr lang="en-US" baseline="0" dirty="0"/>
              <a:t> the class into teams.  Give them 5 minutes to gather their thoughts.  Each team gets a chance to earn a point.  To earn a point they must select an item and say whether it is related to (describing/a descritpion) or unrelated and why.  The teacher should move the item into the correct side of the table.  Tell them to prepare three answers for various prompts. </a:t>
            </a:r>
          </a:p>
          <a:p>
            <a:r>
              <a:rPr lang="en-US" b="1" baseline="0" dirty="0"/>
              <a:t>Say:  </a:t>
            </a:r>
            <a:r>
              <a:rPr lang="en-US" baseline="0" dirty="0"/>
              <a:t>The purpose of this activity is to think about how we use words.  There may be more than one right answer.  Be sure you can justify your response.  For example, I might say “A multiple choice test is unrelated to describing because I do not have to write about or tell about anything I just have to choose the right answers.” </a:t>
            </a:r>
            <a:endParaRPr lang="en-US" dirty="0"/>
          </a:p>
        </p:txBody>
      </p:sp>
      <p:sp>
        <p:nvSpPr>
          <p:cNvPr id="4" name="Slide Number Placeholder 3"/>
          <p:cNvSpPr>
            <a:spLocks noGrp="1"/>
          </p:cNvSpPr>
          <p:nvPr>
            <p:ph type="sldNum" sz="quarter" idx="10"/>
          </p:nvPr>
        </p:nvSpPr>
        <p:spPr/>
        <p:txBody>
          <a:bodyPr/>
          <a:lstStyle/>
          <a:p>
            <a:fld id="{C9BBBB62-1976-E744-A024-4A04C14082C8}" type="slidenum">
              <a:rPr lang="en-US" smtClean="0"/>
              <a:t>10</a:t>
            </a:fld>
            <a:endParaRPr lang="en-US"/>
          </a:p>
        </p:txBody>
      </p:sp>
    </p:spTree>
    <p:extLst>
      <p:ext uri="{BB962C8B-B14F-4D97-AF65-F5344CB8AC3E}">
        <p14:creationId xmlns:p14="http://schemas.microsoft.com/office/powerpoint/2010/main" val="1353915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Say:  </a:t>
            </a:r>
            <a:r>
              <a:rPr lang="en-US" b="0" baseline="0" dirty="0"/>
              <a:t>Now how well do you know the words describe and description.  </a:t>
            </a:r>
            <a:endParaRPr lang="en-US" b="1" baseline="0" dirty="0"/>
          </a:p>
          <a:p>
            <a:r>
              <a:rPr lang="en-US" b="1" baseline="0" dirty="0"/>
              <a:t>Do:  </a:t>
            </a:r>
            <a:r>
              <a:rPr lang="en-US" b="0" baseline="0" dirty="0"/>
              <a:t>Read what each number stands for and h</a:t>
            </a:r>
            <a:r>
              <a:rPr lang="en-US" baseline="0" dirty="0"/>
              <a:t>ave students hold up a finger to rate their knowledge.  </a:t>
            </a:r>
          </a:p>
          <a:p>
            <a:r>
              <a:rPr lang="en-US" b="1" baseline="0" dirty="0"/>
              <a:t>Say: </a:t>
            </a:r>
            <a:r>
              <a:rPr lang="en-US" baseline="0" dirty="0"/>
              <a:t>Great!  Hopefully we’re all at 4! </a:t>
            </a:r>
          </a:p>
          <a:p>
            <a:r>
              <a:rPr lang="en-US" b="1" baseline="0" dirty="0"/>
              <a:t>Do:  </a:t>
            </a:r>
            <a:r>
              <a:rPr lang="en-US" b="0" baseline="0"/>
              <a:t>Click animation and read slide. </a:t>
            </a:r>
            <a:endParaRPr lang="en-US" b="1" dirty="0"/>
          </a:p>
        </p:txBody>
      </p:sp>
      <p:sp>
        <p:nvSpPr>
          <p:cNvPr id="4" name="Slide Number Placeholder 3"/>
          <p:cNvSpPr>
            <a:spLocks noGrp="1"/>
          </p:cNvSpPr>
          <p:nvPr>
            <p:ph type="sldNum" sz="quarter" idx="10"/>
          </p:nvPr>
        </p:nvSpPr>
        <p:spPr/>
        <p:txBody>
          <a:bodyPr/>
          <a:lstStyle/>
          <a:p>
            <a:fld id="{C9BBBB62-1976-E744-A024-4A04C14082C8}" type="slidenum">
              <a:rPr lang="en-US" smtClean="0"/>
              <a:t>12</a:t>
            </a:fld>
            <a:endParaRPr lang="en-US"/>
          </a:p>
        </p:txBody>
      </p:sp>
    </p:spTree>
    <p:extLst>
      <p:ext uri="{BB962C8B-B14F-4D97-AF65-F5344CB8AC3E}">
        <p14:creationId xmlns:p14="http://schemas.microsoft.com/office/powerpoint/2010/main" val="138095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CFE98ADD-7596-1446-88D4-69C69D13026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a:extLst>
              <a:ext uri="{FF2B5EF4-FFF2-40B4-BE49-F238E27FC236}">
                <a16:creationId xmlns:a16="http://schemas.microsoft.com/office/drawing/2014/main" id="{D09B0007-6413-6A4D-AC7D-B9CB8D33342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EE6BB07B-0177-5B43-9B5C-0437261CBA91}"/>
              </a:ext>
            </a:extLst>
          </p:cNvPr>
          <p:cNvSpPr>
            <a:spLocks noGrp="1"/>
          </p:cNvSpPr>
          <p:nvPr>
            <p:ph type="sldNum" sz="quarter" idx="5"/>
          </p:nvPr>
        </p:nvSpPr>
        <p:spPr/>
        <p:txBody>
          <a:bodyPr/>
          <a:lstStyle/>
          <a:p>
            <a:pPr>
              <a:defRPr/>
            </a:pPr>
            <a:fld id="{B7EB3A58-1882-AE42-ACB2-72A2F4010D19}" type="slidenum">
              <a:rPr lang="en-US" smtClean="0"/>
              <a:pPr>
                <a:defRPr/>
              </a:pPr>
              <a:t>13</a:t>
            </a:fld>
            <a:endParaRPr lang="en-US"/>
          </a:p>
        </p:txBody>
      </p:sp>
    </p:spTree>
    <p:extLst>
      <p:ext uri="{BB962C8B-B14F-4D97-AF65-F5344CB8AC3E}">
        <p14:creationId xmlns:p14="http://schemas.microsoft.com/office/powerpoint/2010/main" val="3060383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3E4242-BEA9-C043-89F5-AC8556CD250F}"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93328-F205-B244-9196-9FB44AAAF3C9}" type="slidenum">
              <a:rPr lang="en-US" smtClean="0"/>
              <a:t>‹#›</a:t>
            </a:fld>
            <a:endParaRPr lang="en-US"/>
          </a:p>
        </p:txBody>
      </p:sp>
    </p:spTree>
    <p:extLst>
      <p:ext uri="{BB962C8B-B14F-4D97-AF65-F5344CB8AC3E}">
        <p14:creationId xmlns:p14="http://schemas.microsoft.com/office/powerpoint/2010/main" val="1150619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3E4242-BEA9-C043-89F5-AC8556CD250F}"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93328-F205-B244-9196-9FB44AAAF3C9}" type="slidenum">
              <a:rPr lang="en-US" smtClean="0"/>
              <a:t>‹#›</a:t>
            </a:fld>
            <a:endParaRPr lang="en-US"/>
          </a:p>
        </p:txBody>
      </p:sp>
    </p:spTree>
    <p:extLst>
      <p:ext uri="{BB962C8B-B14F-4D97-AF65-F5344CB8AC3E}">
        <p14:creationId xmlns:p14="http://schemas.microsoft.com/office/powerpoint/2010/main" val="913733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3E4242-BEA9-C043-89F5-AC8556CD250F}"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93328-F205-B244-9196-9FB44AAAF3C9}" type="slidenum">
              <a:rPr lang="en-US" smtClean="0"/>
              <a:t>‹#›</a:t>
            </a:fld>
            <a:endParaRPr lang="en-US"/>
          </a:p>
        </p:txBody>
      </p:sp>
    </p:spTree>
    <p:extLst>
      <p:ext uri="{BB962C8B-B14F-4D97-AF65-F5344CB8AC3E}">
        <p14:creationId xmlns:p14="http://schemas.microsoft.com/office/powerpoint/2010/main" val="459357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3E4242-BEA9-C043-89F5-AC8556CD250F}"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3F132-03E5-5D4D-B612-3609ED0D4AFB}" type="slidenum">
              <a:rPr lang="en-US" smtClean="0"/>
              <a:t>‹#›</a:t>
            </a:fld>
            <a:endParaRPr lang="en-US"/>
          </a:p>
        </p:txBody>
      </p:sp>
    </p:spTree>
    <p:extLst>
      <p:ext uri="{BB962C8B-B14F-4D97-AF65-F5344CB8AC3E}">
        <p14:creationId xmlns:p14="http://schemas.microsoft.com/office/powerpoint/2010/main" val="367157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3E4242-BEA9-C043-89F5-AC8556CD250F}"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93328-F205-B244-9196-9FB44AAAF3C9}" type="slidenum">
              <a:rPr lang="en-US" smtClean="0"/>
              <a:t>‹#›</a:t>
            </a:fld>
            <a:endParaRPr lang="en-US"/>
          </a:p>
        </p:txBody>
      </p:sp>
    </p:spTree>
    <p:extLst>
      <p:ext uri="{BB962C8B-B14F-4D97-AF65-F5344CB8AC3E}">
        <p14:creationId xmlns:p14="http://schemas.microsoft.com/office/powerpoint/2010/main" val="1093483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3E4242-BEA9-C043-89F5-AC8556CD250F}" type="datetimeFigureOut">
              <a:rPr lang="en-US" smtClean="0"/>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93328-F205-B244-9196-9FB44AAAF3C9}" type="slidenum">
              <a:rPr lang="en-US" smtClean="0"/>
              <a:t>‹#›</a:t>
            </a:fld>
            <a:endParaRPr lang="en-US"/>
          </a:p>
        </p:txBody>
      </p:sp>
    </p:spTree>
    <p:extLst>
      <p:ext uri="{BB962C8B-B14F-4D97-AF65-F5344CB8AC3E}">
        <p14:creationId xmlns:p14="http://schemas.microsoft.com/office/powerpoint/2010/main" val="17074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3E4242-BEA9-C043-89F5-AC8556CD250F}" type="datetimeFigureOut">
              <a:rPr lang="en-US" smtClean="0"/>
              <a:t>10/21/2020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193328-F205-B244-9196-9FB44AAAF3C9}" type="slidenum">
              <a:rPr lang="en-US" smtClean="0"/>
              <a:t>‹#›</a:t>
            </a:fld>
            <a:endParaRPr lang="en-US"/>
          </a:p>
        </p:txBody>
      </p:sp>
    </p:spTree>
    <p:extLst>
      <p:ext uri="{BB962C8B-B14F-4D97-AF65-F5344CB8AC3E}">
        <p14:creationId xmlns:p14="http://schemas.microsoft.com/office/powerpoint/2010/main" val="1359695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3E4242-BEA9-C043-89F5-AC8556CD250F}" type="datetimeFigureOut">
              <a:rPr lang="en-US" smtClean="0"/>
              <a:t>10/21/2020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193328-F205-B244-9196-9FB44AAAF3C9}" type="slidenum">
              <a:rPr lang="en-US" smtClean="0"/>
              <a:t>‹#›</a:t>
            </a:fld>
            <a:endParaRPr lang="en-US"/>
          </a:p>
        </p:txBody>
      </p:sp>
    </p:spTree>
    <p:extLst>
      <p:ext uri="{BB962C8B-B14F-4D97-AF65-F5344CB8AC3E}">
        <p14:creationId xmlns:p14="http://schemas.microsoft.com/office/powerpoint/2010/main" val="1031688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E4242-BEA9-C043-89F5-AC8556CD250F}" type="datetimeFigureOut">
              <a:rPr lang="en-US" smtClean="0"/>
              <a:t>10/21/2020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193328-F205-B244-9196-9FB44AAAF3C9}" type="slidenum">
              <a:rPr lang="en-US" smtClean="0"/>
              <a:t>‹#›</a:t>
            </a:fld>
            <a:endParaRPr lang="en-US"/>
          </a:p>
        </p:txBody>
      </p:sp>
    </p:spTree>
    <p:extLst>
      <p:ext uri="{BB962C8B-B14F-4D97-AF65-F5344CB8AC3E}">
        <p14:creationId xmlns:p14="http://schemas.microsoft.com/office/powerpoint/2010/main" val="8037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E4242-BEA9-C043-89F5-AC8556CD250F}" type="datetimeFigureOut">
              <a:rPr lang="en-US" smtClean="0"/>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93328-F205-B244-9196-9FB44AAAF3C9}" type="slidenum">
              <a:rPr lang="en-US" smtClean="0"/>
              <a:t>‹#›</a:t>
            </a:fld>
            <a:endParaRPr lang="en-US"/>
          </a:p>
        </p:txBody>
      </p:sp>
    </p:spTree>
    <p:extLst>
      <p:ext uri="{BB962C8B-B14F-4D97-AF65-F5344CB8AC3E}">
        <p14:creationId xmlns:p14="http://schemas.microsoft.com/office/powerpoint/2010/main" val="181156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E4242-BEA9-C043-89F5-AC8556CD250F}" type="datetimeFigureOut">
              <a:rPr lang="en-US" smtClean="0"/>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93328-F205-B244-9196-9FB44AAAF3C9}" type="slidenum">
              <a:rPr lang="en-US" smtClean="0"/>
              <a:t>‹#›</a:t>
            </a:fld>
            <a:endParaRPr lang="en-US"/>
          </a:p>
        </p:txBody>
      </p:sp>
    </p:spTree>
    <p:extLst>
      <p:ext uri="{BB962C8B-B14F-4D97-AF65-F5344CB8AC3E}">
        <p14:creationId xmlns:p14="http://schemas.microsoft.com/office/powerpoint/2010/main" val="1711959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A4E75">
            <a:alpha val="4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3E4242-BEA9-C043-89F5-AC8556CD250F}" type="datetimeFigureOut">
              <a:rPr lang="en-US" smtClean="0"/>
              <a:t>10/21/2020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93328-F205-B244-9196-9FB44AAAF3C9}" type="slidenum">
              <a:rPr lang="en-US" smtClean="0"/>
              <a:t>‹#›</a:t>
            </a:fld>
            <a:endParaRPr lang="en-US"/>
          </a:p>
        </p:txBody>
      </p:sp>
    </p:spTree>
    <p:extLst>
      <p:ext uri="{BB962C8B-B14F-4D97-AF65-F5344CB8AC3E}">
        <p14:creationId xmlns:p14="http://schemas.microsoft.com/office/powerpoint/2010/main" val="1209569276"/>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284026" y="2043663"/>
            <a:ext cx="4578895" cy="1357905"/>
          </a:xfrm>
        </p:spPr>
        <p:txBody>
          <a:bodyPr>
            <a:normAutofit/>
          </a:bodyPr>
          <a:lstStyle/>
          <a:p>
            <a:r>
              <a:rPr lang="en-US" sz="3600" b="1" dirty="0">
                <a:solidFill>
                  <a:srgbClr val="FFFFFF"/>
                </a:solidFill>
              </a:rPr>
              <a:t>Step 1. Introduce Root and Key Word</a:t>
            </a:r>
          </a:p>
        </p:txBody>
      </p:sp>
      <p:sp>
        <p:nvSpPr>
          <p:cNvPr id="3" name="Subtitle 2"/>
          <p:cNvSpPr>
            <a:spLocks noGrp="1"/>
          </p:cNvSpPr>
          <p:nvPr>
            <p:ph type="subTitle" idx="1"/>
          </p:nvPr>
        </p:nvSpPr>
        <p:spPr>
          <a:xfrm>
            <a:off x="2282552" y="3806494"/>
            <a:ext cx="4578895" cy="682079"/>
          </a:xfrm>
        </p:spPr>
        <p:txBody>
          <a:bodyPr>
            <a:noAutofit/>
          </a:bodyPr>
          <a:lstStyle/>
          <a:p>
            <a:r>
              <a:rPr lang="en-US" sz="2800" i="1" dirty="0">
                <a:solidFill>
                  <a:srgbClr val="FFFFFF"/>
                </a:solidFill>
              </a:rPr>
              <a:t>Listen and repeat.</a:t>
            </a:r>
          </a:p>
          <a:p>
            <a:r>
              <a:rPr lang="en-US" sz="2800" i="1" dirty="0">
                <a:solidFill>
                  <a:srgbClr val="FFFFFF"/>
                </a:solidFill>
              </a:rPr>
              <a:t>What do these words have in common?</a:t>
            </a:r>
          </a:p>
        </p:txBody>
      </p:sp>
      <p:pic>
        <p:nvPicPr>
          <p:cNvPr id="4" name="Picture 3" descr="CALI Reads">
            <a:extLst>
              <a:ext uri="{FF2B5EF4-FFF2-40B4-BE49-F238E27FC236}">
                <a16:creationId xmlns:a16="http://schemas.microsoft.com/office/drawing/2014/main" id="{314036ED-3918-40CE-8DE7-B7709E0007BA}"/>
              </a:ext>
            </a:extLst>
          </p:cNvPr>
          <p:cNvPicPr>
            <a:picLocks noChangeAspect="1"/>
          </p:cNvPicPr>
          <p:nvPr/>
        </p:nvPicPr>
        <p:blipFill>
          <a:blip r:embed="rId4"/>
          <a:stretch>
            <a:fillRect/>
          </a:stretch>
        </p:blipFill>
        <p:spPr>
          <a:xfrm>
            <a:off x="148952" y="6481949"/>
            <a:ext cx="1371600" cy="225631"/>
          </a:xfrm>
          <a:prstGeom prst="rect">
            <a:avLst/>
          </a:prstGeom>
        </p:spPr>
      </p:pic>
    </p:spTree>
    <p:extLst>
      <p:ext uri="{BB962C8B-B14F-4D97-AF65-F5344CB8AC3E}">
        <p14:creationId xmlns:p14="http://schemas.microsoft.com/office/powerpoint/2010/main" val="2770059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1CEACA-D940-4089-9D84-FF0AEBBCDCA7}"/>
              </a:ext>
            </a:extLst>
          </p:cNvPr>
          <p:cNvSpPr>
            <a:spLocks noGrp="1"/>
          </p:cNvSpPr>
          <p:nvPr>
            <p:ph type="title"/>
          </p:nvPr>
        </p:nvSpPr>
        <p:spPr>
          <a:xfrm>
            <a:off x="611122" y="49969"/>
            <a:ext cx="7886700" cy="1325563"/>
          </a:xfrm>
        </p:spPr>
        <p:txBody>
          <a:bodyPr/>
          <a:lstStyle/>
          <a:p>
            <a:r>
              <a:rPr lang="en-US" dirty="0"/>
              <a:t>Related/Unrelated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9254626"/>
              </p:ext>
            </p:extLst>
          </p:nvPr>
        </p:nvGraphicFramePr>
        <p:xfrm>
          <a:off x="175528" y="215881"/>
          <a:ext cx="8757888" cy="2907390"/>
        </p:xfrm>
        <a:graphic>
          <a:graphicData uri="http://schemas.openxmlformats.org/drawingml/2006/table">
            <a:tbl>
              <a:tblPr firstRow="1" bandRow="1">
                <a:tableStyleId>{5C22544A-7EE6-4342-B048-85BDC9FD1C3A}</a:tableStyleId>
              </a:tblPr>
              <a:tblGrid>
                <a:gridCol w="4378944">
                  <a:extLst>
                    <a:ext uri="{9D8B030D-6E8A-4147-A177-3AD203B41FA5}">
                      <a16:colId xmlns:a16="http://schemas.microsoft.com/office/drawing/2014/main" val="20000"/>
                    </a:ext>
                  </a:extLst>
                </a:gridCol>
                <a:gridCol w="4378944">
                  <a:extLst>
                    <a:ext uri="{9D8B030D-6E8A-4147-A177-3AD203B41FA5}">
                      <a16:colId xmlns:a16="http://schemas.microsoft.com/office/drawing/2014/main" val="20001"/>
                    </a:ext>
                  </a:extLst>
                </a:gridCol>
              </a:tblGrid>
              <a:tr h="903152">
                <a:tc>
                  <a:txBody>
                    <a:bodyPr/>
                    <a:lstStyle/>
                    <a:p>
                      <a:pPr algn="ctr"/>
                      <a:r>
                        <a:rPr lang="en-US" sz="2400" dirty="0">
                          <a:solidFill>
                            <a:schemeClr val="bg1"/>
                          </a:solidFill>
                        </a:rPr>
                        <a:t>Related</a:t>
                      </a:r>
                    </a:p>
                  </a:txBody>
                  <a:tcPr>
                    <a:solidFill>
                      <a:srgbClr val="0A4E75"/>
                    </a:solidFill>
                  </a:tcPr>
                </a:tc>
                <a:tc>
                  <a:txBody>
                    <a:bodyPr/>
                    <a:lstStyle/>
                    <a:p>
                      <a:pPr algn="ctr"/>
                      <a:r>
                        <a:rPr lang="en-US" sz="2400" dirty="0">
                          <a:solidFill>
                            <a:schemeClr val="bg1"/>
                          </a:solidFill>
                        </a:rPr>
                        <a:t>Unrelated</a:t>
                      </a:r>
                    </a:p>
                    <a:p>
                      <a:pPr algn="ctr"/>
                      <a:endParaRPr lang="en-US" sz="2400" dirty="0">
                        <a:solidFill>
                          <a:schemeClr val="bg1"/>
                        </a:solidFill>
                      </a:endParaRPr>
                    </a:p>
                  </a:txBody>
                  <a:tcPr>
                    <a:solidFill>
                      <a:srgbClr val="0A4E75"/>
                    </a:solidFill>
                  </a:tcPr>
                </a:tc>
                <a:extLst>
                  <a:ext uri="{0D108BD9-81ED-4DB2-BD59-A6C34878D82A}">
                    <a16:rowId xmlns:a16="http://schemas.microsoft.com/office/drawing/2014/main" val="10000"/>
                  </a:ext>
                </a:extLst>
              </a:tr>
              <a:tr h="2004238">
                <a:tc>
                  <a:txBody>
                    <a:bodyPr/>
                    <a:lstStyle/>
                    <a:p>
                      <a:pPr algn="ctr"/>
                      <a:endParaRPr lang="en-US" sz="2400" dirty="0">
                        <a:solidFill>
                          <a:schemeClr val="bg1"/>
                        </a:solidFill>
                      </a:endParaRPr>
                    </a:p>
                  </a:txBody>
                  <a:tcPr>
                    <a:noFill/>
                  </a:tcPr>
                </a:tc>
                <a:tc>
                  <a:txBody>
                    <a:bodyPr/>
                    <a:lstStyle/>
                    <a:p>
                      <a:pPr algn="ctr"/>
                      <a:endParaRPr lang="en-US" sz="2400" dirty="0">
                        <a:solidFill>
                          <a:schemeClr val="bg1"/>
                        </a:solidFill>
                      </a:endParaRPr>
                    </a:p>
                  </a:txBody>
                  <a:tcPr>
                    <a:noFill/>
                  </a:tcPr>
                </a:tc>
                <a:extLst>
                  <a:ext uri="{0D108BD9-81ED-4DB2-BD59-A6C34878D82A}">
                    <a16:rowId xmlns:a16="http://schemas.microsoft.com/office/drawing/2014/main" val="10001"/>
                  </a:ext>
                </a:extLst>
              </a:tr>
            </a:tbl>
          </a:graphicData>
        </a:graphic>
      </p:graphicFrame>
      <p:sp>
        <p:nvSpPr>
          <p:cNvPr id="12" name="TextBox 11"/>
          <p:cNvSpPr txBox="1"/>
          <p:nvPr/>
        </p:nvSpPr>
        <p:spPr>
          <a:xfrm>
            <a:off x="148952" y="4429707"/>
            <a:ext cx="4052456" cy="923330"/>
          </a:xfrm>
          <a:prstGeom prst="rect">
            <a:avLst/>
          </a:prstGeom>
          <a:noFill/>
        </p:spPr>
        <p:txBody>
          <a:bodyPr wrap="none" rtlCol="0">
            <a:spAutoFit/>
          </a:bodyPr>
          <a:lstStyle/>
          <a:p>
            <a:r>
              <a:rPr lang="en-US" dirty="0"/>
              <a:t>My teacher tells me how to solve a math </a:t>
            </a:r>
          </a:p>
          <a:p>
            <a:r>
              <a:rPr lang="en-US" dirty="0"/>
              <a:t>problem, and I take notes.</a:t>
            </a:r>
          </a:p>
          <a:p>
            <a:endParaRPr lang="en-US" dirty="0"/>
          </a:p>
        </p:txBody>
      </p:sp>
      <p:sp>
        <p:nvSpPr>
          <p:cNvPr id="10" name="TextBox 9"/>
          <p:cNvSpPr txBox="1"/>
          <p:nvPr/>
        </p:nvSpPr>
        <p:spPr>
          <a:xfrm>
            <a:off x="175528" y="3783376"/>
            <a:ext cx="3872983" cy="646331"/>
          </a:xfrm>
          <a:prstGeom prst="rect">
            <a:avLst/>
          </a:prstGeom>
          <a:noFill/>
        </p:spPr>
        <p:txBody>
          <a:bodyPr wrap="none" rtlCol="0">
            <a:spAutoFit/>
          </a:bodyPr>
          <a:lstStyle/>
          <a:p>
            <a:r>
              <a:rPr lang="en-US" dirty="0"/>
              <a:t>A question in my textbook says to write</a:t>
            </a:r>
          </a:p>
          <a:p>
            <a:r>
              <a:rPr lang="en-US" dirty="0"/>
              <a:t>about the process of photosynthesis.</a:t>
            </a:r>
          </a:p>
        </p:txBody>
      </p:sp>
      <p:sp>
        <p:nvSpPr>
          <p:cNvPr id="11" name="TextBox 10"/>
          <p:cNvSpPr txBox="1"/>
          <p:nvPr/>
        </p:nvSpPr>
        <p:spPr>
          <a:xfrm>
            <a:off x="4627871" y="3765719"/>
            <a:ext cx="3308855" cy="646331"/>
          </a:xfrm>
          <a:prstGeom prst="rect">
            <a:avLst/>
          </a:prstGeom>
          <a:noFill/>
        </p:spPr>
        <p:txBody>
          <a:bodyPr wrap="none" rtlCol="0">
            <a:spAutoFit/>
          </a:bodyPr>
          <a:lstStyle/>
          <a:p>
            <a:r>
              <a:rPr lang="en-US" dirty="0"/>
              <a:t>A police officer writes me a ticket</a:t>
            </a:r>
          </a:p>
          <a:p>
            <a:r>
              <a:rPr lang="en-US" dirty="0"/>
              <a:t>for speeding. </a:t>
            </a:r>
          </a:p>
        </p:txBody>
      </p:sp>
      <p:sp>
        <p:nvSpPr>
          <p:cNvPr id="6" name="TextBox 5"/>
          <p:cNvSpPr txBox="1"/>
          <p:nvPr/>
        </p:nvSpPr>
        <p:spPr>
          <a:xfrm>
            <a:off x="4627871" y="3128561"/>
            <a:ext cx="3711978" cy="646331"/>
          </a:xfrm>
          <a:prstGeom prst="rect">
            <a:avLst/>
          </a:prstGeom>
          <a:noFill/>
        </p:spPr>
        <p:txBody>
          <a:bodyPr wrap="none" rtlCol="0">
            <a:spAutoFit/>
          </a:bodyPr>
          <a:lstStyle/>
          <a:p>
            <a:r>
              <a:rPr lang="en-US" dirty="0"/>
              <a:t>A friend asks me what I think of a girl.</a:t>
            </a:r>
          </a:p>
          <a:p>
            <a:r>
              <a:rPr lang="en-US" dirty="0"/>
              <a:t>I laugh and walk away. </a:t>
            </a:r>
          </a:p>
        </p:txBody>
      </p:sp>
      <p:sp>
        <p:nvSpPr>
          <p:cNvPr id="17" name="TextBox 16"/>
          <p:cNvSpPr txBox="1"/>
          <p:nvPr/>
        </p:nvSpPr>
        <p:spPr>
          <a:xfrm>
            <a:off x="7074886" y="4229566"/>
            <a:ext cx="1512594" cy="646331"/>
          </a:xfrm>
          <a:prstGeom prst="rect">
            <a:avLst/>
          </a:prstGeom>
          <a:noFill/>
        </p:spPr>
        <p:txBody>
          <a:bodyPr wrap="none" rtlCol="0">
            <a:spAutoFit/>
          </a:bodyPr>
          <a:lstStyle/>
          <a:p>
            <a:r>
              <a:rPr lang="en-US" dirty="0"/>
              <a:t>A video game.</a:t>
            </a:r>
          </a:p>
          <a:p>
            <a:endParaRPr lang="en-US" dirty="0"/>
          </a:p>
        </p:txBody>
      </p:sp>
      <p:sp>
        <p:nvSpPr>
          <p:cNvPr id="18" name="TextBox 17"/>
          <p:cNvSpPr txBox="1"/>
          <p:nvPr/>
        </p:nvSpPr>
        <p:spPr>
          <a:xfrm>
            <a:off x="4652648" y="4349927"/>
            <a:ext cx="1913088" cy="646331"/>
          </a:xfrm>
          <a:prstGeom prst="rect">
            <a:avLst/>
          </a:prstGeom>
          <a:noFill/>
        </p:spPr>
        <p:txBody>
          <a:bodyPr wrap="none" rtlCol="0">
            <a:spAutoFit/>
          </a:bodyPr>
          <a:lstStyle/>
          <a:p>
            <a:r>
              <a:rPr lang="en-US" dirty="0"/>
              <a:t>My favorite sport. </a:t>
            </a:r>
          </a:p>
          <a:p>
            <a:endParaRPr lang="en-US" dirty="0"/>
          </a:p>
        </p:txBody>
      </p:sp>
      <p:sp>
        <p:nvSpPr>
          <p:cNvPr id="9" name="TextBox 8"/>
          <p:cNvSpPr txBox="1"/>
          <p:nvPr/>
        </p:nvSpPr>
        <p:spPr>
          <a:xfrm>
            <a:off x="4659025" y="4721582"/>
            <a:ext cx="4437606" cy="369332"/>
          </a:xfrm>
          <a:prstGeom prst="rect">
            <a:avLst/>
          </a:prstGeom>
          <a:noFill/>
        </p:spPr>
        <p:txBody>
          <a:bodyPr wrap="square" rtlCol="0">
            <a:spAutoFit/>
          </a:bodyPr>
          <a:lstStyle/>
          <a:p>
            <a:r>
              <a:rPr lang="en-US" dirty="0"/>
              <a:t>A multiple choice test. </a:t>
            </a:r>
          </a:p>
        </p:txBody>
      </p:sp>
      <p:sp>
        <p:nvSpPr>
          <p:cNvPr id="8" name="TextBox 7"/>
          <p:cNvSpPr txBox="1"/>
          <p:nvPr/>
        </p:nvSpPr>
        <p:spPr>
          <a:xfrm>
            <a:off x="175528" y="3172796"/>
            <a:ext cx="3446456" cy="646331"/>
          </a:xfrm>
          <a:prstGeom prst="rect">
            <a:avLst/>
          </a:prstGeom>
          <a:noFill/>
        </p:spPr>
        <p:txBody>
          <a:bodyPr wrap="none" rtlCol="0">
            <a:spAutoFit/>
          </a:bodyPr>
          <a:lstStyle/>
          <a:p>
            <a:r>
              <a:rPr lang="en-US" dirty="0"/>
              <a:t>I copy definitions from the back of </a:t>
            </a:r>
          </a:p>
          <a:p>
            <a:r>
              <a:rPr lang="en-US" dirty="0"/>
              <a:t>my textbook.  </a:t>
            </a:r>
          </a:p>
        </p:txBody>
      </p:sp>
      <p:sp>
        <p:nvSpPr>
          <p:cNvPr id="14" name="TextBox 13"/>
          <p:cNvSpPr txBox="1"/>
          <p:nvPr/>
        </p:nvSpPr>
        <p:spPr>
          <a:xfrm>
            <a:off x="47369" y="5040287"/>
            <a:ext cx="8933416" cy="954107"/>
          </a:xfrm>
          <a:prstGeom prst="rect">
            <a:avLst/>
          </a:prstGeom>
          <a:noFill/>
        </p:spPr>
        <p:txBody>
          <a:bodyPr wrap="square" rtlCol="0">
            <a:spAutoFit/>
          </a:bodyPr>
          <a:lstStyle/>
          <a:p>
            <a:r>
              <a:rPr lang="en-US" sz="2800" b="1" dirty="0"/>
              <a:t>________________ is (related/unrelated) to (describing/a description) because ______________________________. </a:t>
            </a:r>
          </a:p>
        </p:txBody>
      </p:sp>
      <p:pic>
        <p:nvPicPr>
          <p:cNvPr id="2" name="Picture 1" descr="CALI Reads">
            <a:extLst>
              <a:ext uri="{FF2B5EF4-FFF2-40B4-BE49-F238E27FC236}">
                <a16:creationId xmlns:a16="http://schemas.microsoft.com/office/drawing/2014/main" id="{CE34224E-A54B-4110-8264-0897FD77BBA6}"/>
              </a:ext>
            </a:extLst>
          </p:cNvPr>
          <p:cNvPicPr>
            <a:picLocks noChangeAspect="1"/>
          </p:cNvPicPr>
          <p:nvPr/>
        </p:nvPicPr>
        <p:blipFill>
          <a:blip r:embed="rId3"/>
          <a:stretch>
            <a:fillRect/>
          </a:stretch>
        </p:blipFill>
        <p:spPr>
          <a:xfrm>
            <a:off x="148952" y="6481949"/>
            <a:ext cx="1371600" cy="225631"/>
          </a:xfrm>
          <a:prstGeom prst="rect">
            <a:avLst/>
          </a:prstGeom>
        </p:spPr>
      </p:pic>
    </p:spTree>
    <p:extLst>
      <p:ext uri="{BB962C8B-B14F-4D97-AF65-F5344CB8AC3E}">
        <p14:creationId xmlns:p14="http://schemas.microsoft.com/office/powerpoint/2010/main" val="524333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FBD4C-AE68-4A0A-BABF-FD87DA4C6BE2}"/>
              </a:ext>
            </a:extLst>
          </p:cNvPr>
          <p:cNvSpPr>
            <a:spLocks noGrp="1"/>
          </p:cNvSpPr>
          <p:nvPr>
            <p:ph type="title"/>
          </p:nvPr>
        </p:nvSpPr>
        <p:spPr>
          <a:xfrm>
            <a:off x="376944" y="1040"/>
            <a:ext cx="8390111" cy="994172"/>
          </a:xfrm>
        </p:spPr>
        <p:txBody>
          <a:bodyPr vert="horz" lIns="68580" tIns="34290" rIns="68580" bIns="34290" rtlCol="0" anchor="ctr">
            <a:noAutofit/>
          </a:bodyPr>
          <a:lstStyle/>
          <a:p>
            <a:r>
              <a:rPr lang="en-US" dirty="0"/>
              <a:t>Let’s add a sample sentence!</a:t>
            </a:r>
          </a:p>
        </p:txBody>
      </p:sp>
      <p:graphicFrame>
        <p:nvGraphicFramePr>
          <p:cNvPr id="4" name="Table 3">
            <a:extLst>
              <a:ext uri="{FF2B5EF4-FFF2-40B4-BE49-F238E27FC236}">
                <a16:creationId xmlns:a16="http://schemas.microsoft.com/office/drawing/2014/main" id="{5A10C9D4-6046-46B8-9690-A8E8B6350B5A}"/>
              </a:ext>
            </a:extLst>
          </p:cNvPr>
          <p:cNvGraphicFramePr>
            <a:graphicFrameLocks noGrp="1"/>
          </p:cNvGraphicFramePr>
          <p:nvPr>
            <p:extLst>
              <p:ext uri="{D42A27DB-BD31-4B8C-83A1-F6EECF244321}">
                <p14:modId xmlns:p14="http://schemas.microsoft.com/office/powerpoint/2010/main" val="3375836252"/>
              </p:ext>
            </p:extLst>
          </p:nvPr>
        </p:nvGraphicFramePr>
        <p:xfrm>
          <a:off x="376947" y="899022"/>
          <a:ext cx="8390108" cy="1767840"/>
        </p:xfrm>
        <a:graphic>
          <a:graphicData uri="http://schemas.openxmlformats.org/drawingml/2006/table">
            <a:tbl>
              <a:tblPr firstRow="1" bandRow="1">
                <a:tableStyleId>{00A15C55-8517-42AA-B614-E9B94910E393}</a:tableStyleId>
              </a:tblPr>
              <a:tblGrid>
                <a:gridCol w="1505917">
                  <a:extLst>
                    <a:ext uri="{9D8B030D-6E8A-4147-A177-3AD203B41FA5}">
                      <a16:colId xmlns:a16="http://schemas.microsoft.com/office/drawing/2014/main" val="1711988914"/>
                    </a:ext>
                  </a:extLst>
                </a:gridCol>
                <a:gridCol w="1075655">
                  <a:extLst>
                    <a:ext uri="{9D8B030D-6E8A-4147-A177-3AD203B41FA5}">
                      <a16:colId xmlns:a16="http://schemas.microsoft.com/office/drawing/2014/main" val="3952314703"/>
                    </a:ext>
                  </a:extLst>
                </a:gridCol>
                <a:gridCol w="1721048">
                  <a:extLst>
                    <a:ext uri="{9D8B030D-6E8A-4147-A177-3AD203B41FA5}">
                      <a16:colId xmlns:a16="http://schemas.microsoft.com/office/drawing/2014/main" val="3196961890"/>
                    </a:ext>
                  </a:extLst>
                </a:gridCol>
                <a:gridCol w="1505917">
                  <a:extLst>
                    <a:ext uri="{9D8B030D-6E8A-4147-A177-3AD203B41FA5}">
                      <a16:colId xmlns:a16="http://schemas.microsoft.com/office/drawing/2014/main" val="2624607175"/>
                    </a:ext>
                  </a:extLst>
                </a:gridCol>
                <a:gridCol w="2581571">
                  <a:extLst>
                    <a:ext uri="{9D8B030D-6E8A-4147-A177-3AD203B41FA5}">
                      <a16:colId xmlns:a16="http://schemas.microsoft.com/office/drawing/2014/main" val="2893369393"/>
                    </a:ext>
                  </a:extLst>
                </a:gridCol>
              </a:tblGrid>
              <a:tr h="754380">
                <a:tc>
                  <a:txBody>
                    <a:bodyPr/>
                    <a:lstStyle/>
                    <a:p>
                      <a:pPr marL="0" marR="0" algn="ctr">
                        <a:spcBef>
                          <a:spcPts val="0"/>
                        </a:spcBef>
                        <a:spcAft>
                          <a:spcPts val="0"/>
                        </a:spcAft>
                      </a:pPr>
                      <a:r>
                        <a:rPr lang="en-US" sz="1400" dirty="0">
                          <a:effectLst/>
                        </a:rPr>
                        <a:t>Key Word- Meaning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Prefix-Meaning</a:t>
                      </a:r>
                      <a:endParaRPr lang="en-US" sz="900" dirty="0">
                        <a:effectLst/>
                      </a:endParaRPr>
                    </a:p>
                    <a:p>
                      <a:pPr marL="0" marR="0" algn="ctr">
                        <a:spcBef>
                          <a:spcPts val="0"/>
                        </a:spcBef>
                        <a:spcAft>
                          <a:spcPts val="0"/>
                        </a:spcAft>
                      </a:pPr>
                      <a:r>
                        <a:rPr lang="en-US" sz="800" dirty="0">
                          <a:effectLst/>
                        </a:rPr>
                        <a:t>Negative (N)</a:t>
                      </a:r>
                      <a:endParaRPr lang="en-US" sz="900" dirty="0">
                        <a:effectLst/>
                      </a:endParaRPr>
                    </a:p>
                    <a:p>
                      <a:pPr marL="0" marR="0" algn="ctr">
                        <a:spcBef>
                          <a:spcPts val="0"/>
                        </a:spcBef>
                        <a:spcAft>
                          <a:spcPts val="0"/>
                        </a:spcAft>
                      </a:pPr>
                      <a:r>
                        <a:rPr lang="en-US" sz="800" dirty="0">
                          <a:effectLst/>
                        </a:rPr>
                        <a:t>Direction (D)</a:t>
                      </a:r>
                      <a:endParaRPr lang="en-US" sz="900" dirty="0">
                        <a:effectLst/>
                      </a:endParaRPr>
                    </a:p>
                    <a:p>
                      <a:pPr marL="0" marR="0" algn="ctr">
                        <a:spcBef>
                          <a:spcPts val="0"/>
                        </a:spcBef>
                        <a:spcAft>
                          <a:spcPts val="0"/>
                        </a:spcAft>
                      </a:pPr>
                      <a:r>
                        <a:rPr lang="en-US" sz="800" dirty="0">
                          <a:effectLst/>
                        </a:rPr>
                        <a:t>Intensify (I)</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Root (Variants)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Root Meaning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Sample Sentence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060961065"/>
                  </a:ext>
                </a:extLst>
              </a:tr>
              <a:tr h="685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de</a:t>
                      </a:r>
                      <a:r>
                        <a:rPr lang="en-US" sz="1600" dirty="0">
                          <a:solidFill>
                            <a:srgbClr val="C00000"/>
                          </a:solidFill>
                        </a:rPr>
                        <a:t>scribe</a:t>
                      </a:r>
                      <a:r>
                        <a:rPr lang="en-US" sz="1600"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de</a:t>
                      </a:r>
                      <a:r>
                        <a:rPr lang="en-US" sz="1600" dirty="0">
                          <a:solidFill>
                            <a:srgbClr val="C00000"/>
                          </a:solidFill>
                        </a:rPr>
                        <a:t>script</a:t>
                      </a:r>
                      <a:r>
                        <a:rPr lang="en-US" sz="1600" dirty="0">
                          <a:solidFill>
                            <a:schemeClr val="tx1"/>
                          </a:solidFill>
                        </a:rPr>
                        <a:t>ion</a:t>
                      </a:r>
                    </a:p>
                    <a:p>
                      <a:pPr algn="ctr"/>
                      <a:r>
                        <a:rPr lang="en-US" sz="1600" dirty="0"/>
                        <a:t>To write down</a:t>
                      </a:r>
                    </a:p>
                    <a:p>
                      <a:pPr algn="ctr"/>
                      <a:r>
                        <a:rPr lang="en-US" sz="1600" dirty="0"/>
                        <a:t>Written down</a:t>
                      </a: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algn="ctr"/>
                      <a:r>
                        <a:rPr lang="en-US" sz="1600" dirty="0">
                          <a:effectLst/>
                        </a:rPr>
                        <a:t> </a:t>
                      </a:r>
                      <a:r>
                        <a:rPr lang="en-US" sz="1600" dirty="0"/>
                        <a:t>de-down </a:t>
                      </a:r>
                    </a:p>
                    <a:p>
                      <a:pPr algn="ctr"/>
                      <a:r>
                        <a:rPr lang="en-US" sz="1600" dirty="0"/>
                        <a:t>(D)</a:t>
                      </a:r>
                    </a:p>
                    <a:p>
                      <a:pPr marL="0" marR="0" algn="ctr">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C00000"/>
                          </a:solidFill>
                          <a:effectLst/>
                        </a:rPr>
                        <a:t> </a:t>
                      </a:r>
                      <a:r>
                        <a:rPr lang="en-US" sz="1600" dirty="0">
                          <a:solidFill>
                            <a:srgbClr val="C00000"/>
                          </a:solidFill>
                        </a:rPr>
                        <a:t>scribe, </a:t>
                      </a:r>
                      <a:r>
                        <a:rPr lang="en-US" sz="1600" dirty="0" err="1">
                          <a:solidFill>
                            <a:srgbClr val="C00000"/>
                          </a:solidFill>
                        </a:rPr>
                        <a:t>scrib</a:t>
                      </a:r>
                      <a:r>
                        <a:rPr lang="en-US" sz="1600" dirty="0">
                          <a:solidFill>
                            <a:srgbClr val="C00000"/>
                          </a:solidFill>
                        </a:rPr>
                        <a:t>, script</a:t>
                      </a:r>
                    </a:p>
                    <a:p>
                      <a:pPr marL="0" marR="0" algn="ctr">
                        <a:spcBef>
                          <a:spcPts val="0"/>
                        </a:spcBef>
                        <a:spcAft>
                          <a:spcPts val="0"/>
                        </a:spcAft>
                      </a:pPr>
                      <a:endParaRPr lang="en-US"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algn="ctr"/>
                      <a:r>
                        <a:rPr lang="en-US" sz="1600" dirty="0">
                          <a:effectLst/>
                        </a:rPr>
                        <a:t> </a:t>
                      </a:r>
                      <a:r>
                        <a:rPr lang="en-US" sz="1600" dirty="0"/>
                        <a:t>to write</a:t>
                      </a:r>
                    </a:p>
                    <a:p>
                      <a:pPr algn="ctr"/>
                      <a:r>
                        <a:rPr lang="en-US" sz="1600" dirty="0"/>
                        <a:t>written</a:t>
                      </a:r>
                    </a:p>
                  </a:txBody>
                  <a:tcPr marL="51435" marR="51435" marT="0" marB="0">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I lost my cat, so I needed to provide a description to the animal shelter. </a:t>
                      </a: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extLst>
                  <a:ext uri="{0D108BD9-81ED-4DB2-BD59-A6C34878D82A}">
                    <a16:rowId xmlns:a16="http://schemas.microsoft.com/office/drawing/2014/main" val="3153474829"/>
                  </a:ext>
                </a:extLst>
              </a:tr>
            </a:tbl>
          </a:graphicData>
        </a:graphic>
      </p:graphicFrame>
      <p:graphicFrame>
        <p:nvGraphicFramePr>
          <p:cNvPr id="5" name="Table 4">
            <a:extLst>
              <a:ext uri="{FF2B5EF4-FFF2-40B4-BE49-F238E27FC236}">
                <a16:creationId xmlns:a16="http://schemas.microsoft.com/office/drawing/2014/main" id="{F4991E25-A9C1-4AED-A71E-E4ABEA0EF597}"/>
              </a:ext>
            </a:extLst>
          </p:cNvPr>
          <p:cNvGraphicFramePr>
            <a:graphicFrameLocks noGrp="1"/>
          </p:cNvGraphicFramePr>
          <p:nvPr>
            <p:extLst>
              <p:ext uri="{D42A27DB-BD31-4B8C-83A1-F6EECF244321}">
                <p14:modId xmlns:p14="http://schemas.microsoft.com/office/powerpoint/2010/main" val="629253579"/>
              </p:ext>
            </p:extLst>
          </p:nvPr>
        </p:nvGraphicFramePr>
        <p:xfrm>
          <a:off x="376944" y="2857304"/>
          <a:ext cx="8390106" cy="1242060"/>
        </p:xfrm>
        <a:graphic>
          <a:graphicData uri="http://schemas.openxmlformats.org/drawingml/2006/table">
            <a:tbl>
              <a:tblPr firstRow="1" bandRow="1">
                <a:tableStyleId>{00A15C55-8517-42AA-B614-E9B94910E393}</a:tableStyleId>
              </a:tblPr>
              <a:tblGrid>
                <a:gridCol w="1506557">
                  <a:extLst>
                    <a:ext uri="{9D8B030D-6E8A-4147-A177-3AD203B41FA5}">
                      <a16:colId xmlns:a16="http://schemas.microsoft.com/office/drawing/2014/main" val="3608318498"/>
                    </a:ext>
                  </a:extLst>
                </a:gridCol>
                <a:gridCol w="1075398">
                  <a:extLst>
                    <a:ext uri="{9D8B030D-6E8A-4147-A177-3AD203B41FA5}">
                      <a16:colId xmlns:a16="http://schemas.microsoft.com/office/drawing/2014/main" val="500032294"/>
                    </a:ext>
                  </a:extLst>
                </a:gridCol>
                <a:gridCol w="3226750">
                  <a:extLst>
                    <a:ext uri="{9D8B030D-6E8A-4147-A177-3AD203B41FA5}">
                      <a16:colId xmlns:a16="http://schemas.microsoft.com/office/drawing/2014/main" val="527568314"/>
                    </a:ext>
                  </a:extLst>
                </a:gridCol>
                <a:gridCol w="2581401">
                  <a:extLst>
                    <a:ext uri="{9D8B030D-6E8A-4147-A177-3AD203B41FA5}">
                      <a16:colId xmlns:a16="http://schemas.microsoft.com/office/drawing/2014/main" val="512470954"/>
                    </a:ext>
                  </a:extLst>
                </a:gridCol>
              </a:tblGrid>
              <a:tr h="205740">
                <a:tc>
                  <a:txBody>
                    <a:bodyPr/>
                    <a:lstStyle/>
                    <a:p>
                      <a:pPr marL="0" marR="0" algn="ctr">
                        <a:spcBef>
                          <a:spcPts val="0"/>
                        </a:spcBef>
                        <a:spcAft>
                          <a:spcPts val="0"/>
                        </a:spcAft>
                      </a:pPr>
                      <a:r>
                        <a:rPr lang="en-US" sz="1400" dirty="0">
                          <a:effectLst/>
                        </a:rPr>
                        <a:t>Word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Prefix </a:t>
                      </a:r>
                      <a:r>
                        <a:rPr lang="en-US" sz="900" dirty="0">
                          <a:effectLst/>
                        </a:rPr>
                        <a:t>(N/D/I)</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Meaning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Sentence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831858328"/>
                  </a:ext>
                </a:extLst>
              </a:tr>
              <a:tr h="342900">
                <a:tc>
                  <a:txBody>
                    <a:bodyPr/>
                    <a:lstStyle/>
                    <a:p>
                      <a:pPr marL="0" marR="0" algn="l">
                        <a:spcBef>
                          <a:spcPts val="0"/>
                        </a:spcBef>
                        <a:spcAft>
                          <a:spcPts val="0"/>
                        </a:spcAft>
                      </a:pPr>
                      <a:r>
                        <a:rPr lang="en-US" sz="1200" dirty="0">
                          <a:effectLst/>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r>
                        <a:rPr lang="en-US" sz="12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r>
                        <a:rPr lang="en-US" sz="12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r>
                        <a:rPr lang="en-US" sz="12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extLst>
                  <a:ext uri="{0D108BD9-81ED-4DB2-BD59-A6C34878D82A}">
                    <a16:rowId xmlns:a16="http://schemas.microsoft.com/office/drawing/2014/main" val="614504491"/>
                  </a:ext>
                </a:extLst>
              </a:tr>
              <a:tr h="342900">
                <a:tc>
                  <a:txBody>
                    <a:bodyPr/>
                    <a:lstStyle/>
                    <a:p>
                      <a:pPr marL="0" marR="0" algn="l">
                        <a:spcBef>
                          <a:spcPts val="0"/>
                        </a:spcBef>
                        <a:spcAft>
                          <a:spcPts val="0"/>
                        </a:spcAft>
                      </a:pPr>
                      <a:r>
                        <a:rPr lang="en-US" sz="1200" dirty="0">
                          <a:effectLst/>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r>
                        <a:rPr lang="en-US" sz="12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r>
                        <a:rPr lang="en-US" sz="12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r>
                        <a:rPr lang="en-US" sz="12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extLst>
                  <a:ext uri="{0D108BD9-81ED-4DB2-BD59-A6C34878D82A}">
                    <a16:rowId xmlns:a16="http://schemas.microsoft.com/office/drawing/2014/main" val="4066924331"/>
                  </a:ext>
                </a:extLst>
              </a:tr>
              <a:tr h="342900">
                <a:tc>
                  <a:txBody>
                    <a:bodyPr/>
                    <a:lstStyle/>
                    <a:p>
                      <a:pPr marL="0" marR="0" algn="l">
                        <a:spcBef>
                          <a:spcPts val="0"/>
                        </a:spcBef>
                        <a:spcAft>
                          <a:spcPts val="0"/>
                        </a:spcAft>
                      </a:pPr>
                      <a:r>
                        <a:rPr lang="en-US" sz="1200" dirty="0">
                          <a:effectLst/>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r>
                        <a:rPr lang="en-US" sz="12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r>
                        <a:rPr lang="en-US" sz="12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r>
                        <a:rPr lang="en-US" sz="12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extLst>
                  <a:ext uri="{0D108BD9-81ED-4DB2-BD59-A6C34878D82A}">
                    <a16:rowId xmlns:a16="http://schemas.microsoft.com/office/drawing/2014/main" val="589260912"/>
                  </a:ext>
                </a:extLst>
              </a:tr>
            </a:tbl>
          </a:graphicData>
        </a:graphic>
      </p:graphicFrame>
      <p:sp>
        <p:nvSpPr>
          <p:cNvPr id="8" name="TextBox 7">
            <a:extLst>
              <a:ext uri="{FF2B5EF4-FFF2-40B4-BE49-F238E27FC236}">
                <a16:creationId xmlns:a16="http://schemas.microsoft.com/office/drawing/2014/main" id="{B0210855-24E2-47F3-94B9-73C94A8D3993}"/>
              </a:ext>
            </a:extLst>
          </p:cNvPr>
          <p:cNvSpPr txBox="1"/>
          <p:nvPr/>
        </p:nvSpPr>
        <p:spPr>
          <a:xfrm>
            <a:off x="0" y="4260182"/>
            <a:ext cx="9390391" cy="2031325"/>
          </a:xfrm>
          <a:prstGeom prst="rect">
            <a:avLst/>
          </a:prstGeom>
          <a:noFill/>
        </p:spPr>
        <p:txBody>
          <a:bodyPr wrap="none" rtlCol="0">
            <a:spAutoFit/>
          </a:bodyPr>
          <a:lstStyle/>
          <a:p>
            <a:r>
              <a:rPr lang="en-US" b="1" dirty="0"/>
              <a:t>Choose from the following frames:</a:t>
            </a:r>
          </a:p>
          <a:p>
            <a:endParaRPr lang="en-US" dirty="0"/>
          </a:p>
          <a:p>
            <a:r>
              <a:rPr lang="en-US" dirty="0"/>
              <a:t>a. I’m writing for the school paper, and I have to describe ______________________________.</a:t>
            </a:r>
          </a:p>
          <a:p>
            <a:endParaRPr lang="en-US" dirty="0"/>
          </a:p>
          <a:p>
            <a:r>
              <a:rPr lang="en-US" dirty="0"/>
              <a:t>b. I lost my _________________, so I needed to provide a description to the _______________.</a:t>
            </a:r>
          </a:p>
          <a:p>
            <a:endParaRPr lang="en-US" dirty="0"/>
          </a:p>
          <a:p>
            <a:r>
              <a:rPr lang="en-US" dirty="0"/>
              <a:t>c. My teacher asked me to describe ________________________ for _____________________.</a:t>
            </a:r>
          </a:p>
        </p:txBody>
      </p:sp>
      <p:pic>
        <p:nvPicPr>
          <p:cNvPr id="3" name="Picture 2" descr="CALI Reads">
            <a:extLst>
              <a:ext uri="{FF2B5EF4-FFF2-40B4-BE49-F238E27FC236}">
                <a16:creationId xmlns:a16="http://schemas.microsoft.com/office/drawing/2014/main" id="{5E9F40E4-6BD9-4380-B1BE-CEB00A0C0CF4}"/>
              </a:ext>
            </a:extLst>
          </p:cNvPr>
          <p:cNvPicPr>
            <a:picLocks noChangeAspect="1"/>
          </p:cNvPicPr>
          <p:nvPr/>
        </p:nvPicPr>
        <p:blipFill>
          <a:blip r:embed="rId2"/>
          <a:stretch>
            <a:fillRect/>
          </a:stretch>
        </p:blipFill>
        <p:spPr>
          <a:xfrm>
            <a:off x="148952" y="6481949"/>
            <a:ext cx="1371600" cy="225631"/>
          </a:xfrm>
          <a:prstGeom prst="rect">
            <a:avLst/>
          </a:prstGeom>
        </p:spPr>
      </p:pic>
    </p:spTree>
    <p:extLst>
      <p:ext uri="{BB962C8B-B14F-4D97-AF65-F5344CB8AC3E}">
        <p14:creationId xmlns:p14="http://schemas.microsoft.com/office/powerpoint/2010/main" val="3831119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51104"/>
            <a:ext cx="6508377" cy="1143000"/>
          </a:xfrm>
        </p:spPr>
        <p:txBody>
          <a:bodyPr>
            <a:normAutofit fontScale="90000"/>
          </a:bodyPr>
          <a:lstStyle/>
          <a:p>
            <a:r>
              <a:rPr lang="en-US" b="1" i="1" dirty="0">
                <a:solidFill>
                  <a:schemeClr val="tx1"/>
                </a:solidFill>
              </a:rPr>
              <a:t>How well do you know the words </a:t>
            </a:r>
            <a:r>
              <a:rPr lang="en-US" b="1" i="1" dirty="0"/>
              <a:t>de</a:t>
            </a:r>
            <a:r>
              <a:rPr lang="en-US" b="1" i="1" dirty="0">
                <a:solidFill>
                  <a:srgbClr val="FF0000"/>
                </a:solidFill>
              </a:rPr>
              <a:t>scribe </a:t>
            </a:r>
            <a:r>
              <a:rPr lang="en-US" b="1" i="1" dirty="0"/>
              <a:t>&amp; de</a:t>
            </a:r>
            <a:r>
              <a:rPr lang="en-US" b="1" i="1" dirty="0">
                <a:solidFill>
                  <a:srgbClr val="FF0000"/>
                </a:solidFill>
              </a:rPr>
              <a:t>script</a:t>
            </a:r>
            <a:r>
              <a:rPr lang="en-US" b="1" i="1" dirty="0"/>
              <a:t>ion</a:t>
            </a:r>
            <a:r>
              <a:rPr lang="en-US" b="1" i="1" dirty="0">
                <a:solidFill>
                  <a:schemeClr val="tx1"/>
                </a:solidFill>
              </a:rPr>
              <a:t>?</a:t>
            </a:r>
          </a:p>
        </p:txBody>
      </p:sp>
      <p:sp>
        <p:nvSpPr>
          <p:cNvPr id="3" name="Content Placeholder 2"/>
          <p:cNvSpPr>
            <a:spLocks noGrp="1"/>
          </p:cNvSpPr>
          <p:nvPr>
            <p:ph idx="1"/>
          </p:nvPr>
        </p:nvSpPr>
        <p:spPr>
          <a:xfrm>
            <a:off x="457198" y="1990345"/>
            <a:ext cx="8199122" cy="3532632"/>
          </a:xfrm>
        </p:spPr>
        <p:txBody>
          <a:bodyPr>
            <a:noAutofit/>
          </a:bodyPr>
          <a:lstStyle/>
          <a:p>
            <a:pPr marL="0" indent="0">
              <a:buNone/>
            </a:pPr>
            <a:r>
              <a:rPr lang="en-US" sz="2400" dirty="0"/>
              <a:t>1- I don’t know them.</a:t>
            </a:r>
          </a:p>
          <a:p>
            <a:pPr marL="0" indent="0">
              <a:buNone/>
            </a:pPr>
            <a:endParaRPr lang="en-US" sz="2400" dirty="0"/>
          </a:p>
          <a:p>
            <a:pPr marL="0" indent="0">
              <a:buNone/>
            </a:pPr>
            <a:r>
              <a:rPr lang="en-US" sz="2400" dirty="0"/>
              <a:t>2- I’ve heard/seen them, but I don’t know the exact meaning.</a:t>
            </a:r>
          </a:p>
          <a:p>
            <a:pPr marL="0" indent="0">
              <a:buNone/>
            </a:pPr>
            <a:endParaRPr lang="en-US" sz="2400" dirty="0"/>
          </a:p>
          <a:p>
            <a:pPr marL="0" indent="0">
              <a:buNone/>
            </a:pPr>
            <a:r>
              <a:rPr lang="en-US" sz="2400" dirty="0"/>
              <a:t>3- I can use them in a sentence.</a:t>
            </a:r>
          </a:p>
          <a:p>
            <a:pPr marL="0" indent="0">
              <a:buNone/>
            </a:pPr>
            <a:endParaRPr lang="en-US" sz="2400" dirty="0"/>
          </a:p>
          <a:p>
            <a:pPr marL="0" indent="0">
              <a:buNone/>
            </a:pPr>
            <a:r>
              <a:rPr lang="en-US" sz="2400" dirty="0"/>
              <a:t>4-  I can analyze them and explain the root and affix meaning. </a:t>
            </a:r>
          </a:p>
        </p:txBody>
      </p:sp>
      <p:sp>
        <p:nvSpPr>
          <p:cNvPr id="4" name="TextBox 3"/>
          <p:cNvSpPr txBox="1"/>
          <p:nvPr/>
        </p:nvSpPr>
        <p:spPr>
          <a:xfrm>
            <a:off x="777239" y="1798320"/>
            <a:ext cx="7559040" cy="3416320"/>
          </a:xfrm>
          <a:prstGeom prst="rect">
            <a:avLst/>
          </a:prstGeom>
          <a:solidFill>
            <a:srgbClr val="0A4E75"/>
          </a:solidFill>
        </p:spPr>
        <p:txBody>
          <a:bodyPr wrap="square" rtlCol="0">
            <a:spAutoFit/>
          </a:bodyPr>
          <a:lstStyle/>
          <a:p>
            <a:pPr algn="ctr"/>
            <a:r>
              <a:rPr lang="en-US" sz="3600" dirty="0">
                <a:solidFill>
                  <a:schemeClr val="bg1"/>
                </a:solidFill>
              </a:rPr>
              <a:t>Next time, we’ll look at all the different words we can make using roots: scribe, scrib, script! </a:t>
            </a:r>
          </a:p>
          <a:p>
            <a:pPr algn="ctr"/>
            <a:endParaRPr lang="en-US" sz="3600" dirty="0">
              <a:solidFill>
                <a:schemeClr val="bg1"/>
              </a:solidFill>
            </a:endParaRPr>
          </a:p>
          <a:p>
            <a:pPr algn="ctr"/>
            <a:r>
              <a:rPr lang="en-US" sz="3600" dirty="0">
                <a:solidFill>
                  <a:schemeClr val="bg1"/>
                </a:solidFill>
              </a:rPr>
              <a:t>And if we forget what those roots mean, what are our key words? </a:t>
            </a:r>
          </a:p>
        </p:txBody>
      </p:sp>
      <p:pic>
        <p:nvPicPr>
          <p:cNvPr id="6" name="Picture 5" descr="CALI Reads">
            <a:extLst>
              <a:ext uri="{FF2B5EF4-FFF2-40B4-BE49-F238E27FC236}">
                <a16:creationId xmlns:a16="http://schemas.microsoft.com/office/drawing/2014/main" id="{1D8D1E19-3293-4097-847D-DDB1928BAFF0}"/>
              </a:ext>
            </a:extLst>
          </p:cNvPr>
          <p:cNvPicPr>
            <a:picLocks noChangeAspect="1"/>
          </p:cNvPicPr>
          <p:nvPr/>
        </p:nvPicPr>
        <p:blipFill>
          <a:blip r:embed="rId3"/>
          <a:stretch>
            <a:fillRect/>
          </a:stretch>
        </p:blipFill>
        <p:spPr>
          <a:xfrm>
            <a:off x="148952" y="6481949"/>
            <a:ext cx="1371600" cy="225631"/>
          </a:xfrm>
          <a:prstGeom prst="rect">
            <a:avLst/>
          </a:prstGeom>
        </p:spPr>
      </p:pic>
    </p:spTree>
    <p:extLst>
      <p:ext uri="{BB962C8B-B14F-4D97-AF65-F5344CB8AC3E}">
        <p14:creationId xmlns:p14="http://schemas.microsoft.com/office/powerpoint/2010/main" val="68410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5" descr="State of California: Department of Education">
            <a:extLst>
              <a:ext uri="{FF2B5EF4-FFF2-40B4-BE49-F238E27FC236}">
                <a16:creationId xmlns:a16="http://schemas.microsoft.com/office/drawing/2014/main" id="{C39DEAB9-39B0-7242-967C-B468ED18FF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180" y="1335882"/>
            <a:ext cx="1451372" cy="153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8" name="Picture 9" descr="Napa County Office of Education">
            <a:extLst>
              <a:ext uri="{FF2B5EF4-FFF2-40B4-BE49-F238E27FC236}">
                <a16:creationId xmlns:a16="http://schemas.microsoft.com/office/drawing/2014/main" id="{3F197C16-5FC1-F947-A78B-CC44A8D34C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3546" y="3248026"/>
            <a:ext cx="1818085" cy="157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11" descr="CALI Reads: California Adolescent Literacy Initiative">
            <a:extLst>
              <a:ext uri="{FF2B5EF4-FFF2-40B4-BE49-F238E27FC236}">
                <a16:creationId xmlns:a16="http://schemas.microsoft.com/office/drawing/2014/main" id="{0E8D410E-C5F3-E94E-9EC3-E71494919F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349" y="3357563"/>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13" descr="IDEAs that Work: U.S. Office of Special Education Programs">
            <a:extLst>
              <a:ext uri="{FF2B5EF4-FFF2-40B4-BE49-F238E27FC236}">
                <a16:creationId xmlns:a16="http://schemas.microsoft.com/office/drawing/2014/main" id="{6A8E1EA1-113A-F246-840C-4144648AB5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0109" y="1345407"/>
            <a:ext cx="1816894" cy="15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979D689-696C-41AB-B963-0BDDC7F6DC31}"/>
              </a:ext>
            </a:extLst>
          </p:cNvPr>
          <p:cNvSpPr>
            <a:spLocks noGrp="1"/>
          </p:cNvSpPr>
          <p:nvPr>
            <p:ph type="ctrTitle"/>
          </p:nvPr>
        </p:nvSpPr>
        <p:spPr>
          <a:xfrm>
            <a:off x="1143000" y="4854474"/>
            <a:ext cx="6858000" cy="6740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buFont typeface="Wingdings 3" pitchFamily="2" charset="2"/>
            </a:pPr>
            <a:r>
              <a:rPr lang="en-US" sz="1050" dirty="0">
                <a:latin typeface="Arial" panose="020B0604020202020204" pitchFamily="34" charset="0"/>
                <a:ea typeface="+mn-ea"/>
                <a:cs typeface="Arial" panose="020B0604020202020204" pitchFamily="34" charset="0"/>
              </a:rPr>
              <a:t>The contents of this presentation were developed under a State Personnel Development Grant (</a:t>
            </a:r>
            <a:r>
              <a:rPr lang="en-US" sz="1050" dirty="0" err="1">
                <a:latin typeface="Arial" panose="020B0604020202020204" pitchFamily="34" charset="0"/>
                <a:ea typeface="+mn-ea"/>
                <a:cs typeface="Arial" panose="020B0604020202020204" pitchFamily="34" charset="0"/>
              </a:rPr>
              <a:t>SPDG</a:t>
            </a:r>
            <a:r>
              <a:rPr lang="en-US" sz="1050" dirty="0">
                <a:latin typeface="Arial" panose="020B0604020202020204" pitchFamily="34" charset="0"/>
                <a:ea typeface="+mn-ea"/>
                <a:cs typeface="Arial" panose="020B0604020202020204" pitchFamily="34" charset="0"/>
              </a:rPr>
              <a:t>) from the US Department of Education (CALI/Award #H323A170011), Project Officer, Latisha.Putney@ed.gov. However, the contents of this presentation do not necessarily represent the policy of the US Department of Education and no assumption of endorsement by the Federal government should be made.</a:t>
            </a:r>
          </a:p>
        </p:txBody>
      </p:sp>
    </p:spTree>
    <p:extLst>
      <p:ext uri="{BB962C8B-B14F-4D97-AF65-F5344CB8AC3E}">
        <p14:creationId xmlns:p14="http://schemas.microsoft.com/office/powerpoint/2010/main" val="1495760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AB510EB-EEC5-4854-A289-F8FB954CA52C}"/>
              </a:ext>
            </a:extLst>
          </p:cNvPr>
          <p:cNvSpPr>
            <a:spLocks noGrp="1"/>
          </p:cNvSpPr>
          <p:nvPr>
            <p:ph type="title"/>
          </p:nvPr>
        </p:nvSpPr>
        <p:spPr/>
        <p:txBody>
          <a:bodyPr/>
          <a:lstStyle/>
          <a:p>
            <a:r>
              <a:rPr lang="en-US" dirty="0"/>
              <a:t>Words with Scribe: What do you notice about these words?</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170688" y="1552956"/>
            <a:ext cx="3877055" cy="4309872"/>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7200" dirty="0"/>
          </a:p>
          <a:p>
            <a:pPr marL="0" marR="0" lvl="0" indent="0" defTabSz="914400" eaLnBrk="1" fontAlgn="auto" latinLnBrk="0" hangingPunct="1">
              <a:lnSpc>
                <a:spcPct val="100000"/>
              </a:lnSpc>
              <a:spcBef>
                <a:spcPts val="0"/>
              </a:spcBef>
              <a:spcAft>
                <a:spcPts val="0"/>
              </a:spcAft>
              <a:buClrTx/>
              <a:buSzTx/>
              <a:buFontTx/>
              <a:buNone/>
              <a:tabLst/>
              <a:defRPr/>
            </a:pPr>
            <a:endParaRPr lang="en-US" sz="7200" dirty="0"/>
          </a:p>
          <a:p>
            <a:pPr marL="0" marR="0" lvl="0" indent="0" defTabSz="914400" eaLnBrk="1" fontAlgn="auto" latinLnBrk="0" hangingPunct="1">
              <a:lnSpc>
                <a:spcPct val="100000"/>
              </a:lnSpc>
              <a:spcBef>
                <a:spcPts val="0"/>
              </a:spcBef>
              <a:spcAft>
                <a:spcPts val="0"/>
              </a:spcAft>
              <a:buClrTx/>
              <a:buSzTx/>
              <a:buFontTx/>
              <a:buNone/>
              <a:tabLst/>
              <a:defRPr/>
            </a:pPr>
            <a:endParaRPr lang="en-US" sz="7200" dirty="0"/>
          </a:p>
        </p:txBody>
      </p:sp>
      <p:graphicFrame>
        <p:nvGraphicFramePr>
          <p:cNvPr id="2" name="Table 1"/>
          <p:cNvGraphicFramePr>
            <a:graphicFrameLocks noGrp="1"/>
          </p:cNvGraphicFramePr>
          <p:nvPr>
            <p:extLst>
              <p:ext uri="{D42A27DB-BD31-4B8C-83A1-F6EECF244321}">
                <p14:modId xmlns:p14="http://schemas.microsoft.com/office/powerpoint/2010/main" val="332163421"/>
              </p:ext>
            </p:extLst>
          </p:nvPr>
        </p:nvGraphicFramePr>
        <p:xfrm>
          <a:off x="621792" y="390144"/>
          <a:ext cx="7729728" cy="5998467"/>
        </p:xfrm>
        <a:graphic>
          <a:graphicData uri="http://schemas.openxmlformats.org/drawingml/2006/table">
            <a:tbl>
              <a:tblPr firstRow="1" bandRow="1">
                <a:tableStyleId>{5C22544A-7EE6-4342-B048-85BDC9FD1C3A}</a:tableStyleId>
              </a:tblPr>
              <a:tblGrid>
                <a:gridCol w="3864864">
                  <a:extLst>
                    <a:ext uri="{9D8B030D-6E8A-4147-A177-3AD203B41FA5}">
                      <a16:colId xmlns:a16="http://schemas.microsoft.com/office/drawing/2014/main" val="20000"/>
                    </a:ext>
                  </a:extLst>
                </a:gridCol>
                <a:gridCol w="3864864">
                  <a:extLst>
                    <a:ext uri="{9D8B030D-6E8A-4147-A177-3AD203B41FA5}">
                      <a16:colId xmlns:a16="http://schemas.microsoft.com/office/drawing/2014/main" val="20001"/>
                    </a:ext>
                  </a:extLst>
                </a:gridCol>
              </a:tblGrid>
              <a:tr h="1662618">
                <a:tc>
                  <a:txBody>
                    <a:bodyPr/>
                    <a:lstStyle/>
                    <a:p>
                      <a:pPr algn="ctr"/>
                      <a:endParaRPr lang="en-US" sz="3200" dirty="0">
                        <a:solidFill>
                          <a:schemeClr val="bg1"/>
                        </a:solidFill>
                      </a:endParaRPr>
                    </a:p>
                    <a:p>
                      <a:pPr algn="ctr"/>
                      <a:r>
                        <a:rPr lang="en-US" sz="3200" dirty="0">
                          <a:solidFill>
                            <a:schemeClr val="bg1"/>
                          </a:solidFill>
                        </a:rPr>
                        <a:t>Words with</a:t>
                      </a:r>
                      <a:r>
                        <a:rPr lang="en-US" sz="3200" baseline="0" dirty="0">
                          <a:solidFill>
                            <a:schemeClr val="bg1"/>
                          </a:solidFill>
                        </a:rPr>
                        <a:t> scribe: </a:t>
                      </a:r>
                    </a:p>
                    <a:p>
                      <a:pPr algn="ctr"/>
                      <a:endParaRPr lang="en-US" sz="3200" dirty="0">
                        <a:solidFill>
                          <a:schemeClr val="bg1"/>
                        </a:solidFill>
                      </a:endParaRPr>
                    </a:p>
                  </a:txBody>
                  <a:tcPr>
                    <a:solidFill>
                      <a:srgbClr val="0A4E75"/>
                    </a:solidFill>
                  </a:tcPr>
                </a:tc>
                <a:tc>
                  <a:txBody>
                    <a:bodyPr/>
                    <a:lstStyle/>
                    <a:p>
                      <a:endParaRPr lang="en-US" dirty="0"/>
                    </a:p>
                  </a:txBody>
                  <a:tcPr>
                    <a:solidFill>
                      <a:srgbClr val="0A4E75"/>
                    </a:solidFill>
                  </a:tcPr>
                </a:tc>
                <a:extLst>
                  <a:ext uri="{0D108BD9-81ED-4DB2-BD59-A6C34878D82A}">
                    <a16:rowId xmlns:a16="http://schemas.microsoft.com/office/drawing/2014/main" val="10000"/>
                  </a:ext>
                </a:extLst>
              </a:tr>
              <a:tr h="619407">
                <a:tc>
                  <a:txBody>
                    <a:bodyPr/>
                    <a:lstStyle/>
                    <a:p>
                      <a:pPr algn="ctr"/>
                      <a:r>
                        <a:rPr lang="en-US" sz="3200" dirty="0">
                          <a:solidFill>
                            <a:schemeClr val="bg1"/>
                          </a:solidFill>
                        </a:rPr>
                        <a:t>de</a:t>
                      </a:r>
                      <a:r>
                        <a:rPr lang="en-US" sz="3200" dirty="0">
                          <a:solidFill>
                            <a:srgbClr val="FF0000"/>
                          </a:solidFill>
                        </a:rPr>
                        <a:t>scribe</a:t>
                      </a:r>
                    </a:p>
                  </a:txBody>
                  <a:tcPr>
                    <a:solidFill>
                      <a:srgbClr val="0A4E75"/>
                    </a:solidFill>
                  </a:tcPr>
                </a:tc>
                <a:tc>
                  <a:txBody>
                    <a:bodyPr/>
                    <a:lstStyle/>
                    <a:p>
                      <a:endParaRPr lang="en-US" dirty="0"/>
                    </a:p>
                  </a:txBody>
                  <a:tcPr>
                    <a:solidFill>
                      <a:srgbClr val="0A4E75"/>
                    </a:solidFill>
                  </a:tcPr>
                </a:tc>
                <a:extLst>
                  <a:ext uri="{0D108BD9-81ED-4DB2-BD59-A6C34878D82A}">
                    <a16:rowId xmlns:a16="http://schemas.microsoft.com/office/drawing/2014/main" val="10001"/>
                  </a:ext>
                </a:extLst>
              </a:tr>
              <a:tr h="619407">
                <a:tc>
                  <a:txBody>
                    <a:bodyPr/>
                    <a:lstStyle/>
                    <a:p>
                      <a:pPr algn="ctr"/>
                      <a:r>
                        <a:rPr lang="en-US" sz="3200" dirty="0">
                          <a:solidFill>
                            <a:schemeClr val="bg1"/>
                          </a:solidFill>
                        </a:rPr>
                        <a:t>pre</a:t>
                      </a:r>
                      <a:r>
                        <a:rPr lang="en-US" sz="3200" dirty="0">
                          <a:solidFill>
                            <a:srgbClr val="FF0000"/>
                          </a:solidFill>
                        </a:rPr>
                        <a:t>scribe</a:t>
                      </a:r>
                    </a:p>
                  </a:txBody>
                  <a:tcPr>
                    <a:solidFill>
                      <a:srgbClr val="0A4E75"/>
                    </a:solidFill>
                  </a:tcPr>
                </a:tc>
                <a:tc>
                  <a:txBody>
                    <a:bodyPr/>
                    <a:lstStyle/>
                    <a:p>
                      <a:endParaRPr lang="en-US" dirty="0"/>
                    </a:p>
                  </a:txBody>
                  <a:tcPr>
                    <a:solidFill>
                      <a:srgbClr val="0A4E75"/>
                    </a:solidFill>
                  </a:tcPr>
                </a:tc>
                <a:extLst>
                  <a:ext uri="{0D108BD9-81ED-4DB2-BD59-A6C34878D82A}">
                    <a16:rowId xmlns:a16="http://schemas.microsoft.com/office/drawing/2014/main" val="10002"/>
                  </a:ext>
                </a:extLst>
              </a:tr>
              <a:tr h="619407">
                <a:tc>
                  <a:txBody>
                    <a:bodyPr/>
                    <a:lstStyle/>
                    <a:p>
                      <a:pPr algn="ctr"/>
                      <a:r>
                        <a:rPr lang="en-US" sz="3200" dirty="0">
                          <a:solidFill>
                            <a:schemeClr val="bg1"/>
                          </a:solidFill>
                        </a:rPr>
                        <a:t>sub</a:t>
                      </a:r>
                      <a:r>
                        <a:rPr lang="en-US" sz="3200" dirty="0">
                          <a:solidFill>
                            <a:srgbClr val="FF0000"/>
                          </a:solidFill>
                        </a:rPr>
                        <a:t>scribe</a:t>
                      </a:r>
                      <a:r>
                        <a:rPr lang="en-US" sz="3200" dirty="0">
                          <a:solidFill>
                            <a:schemeClr val="bg1"/>
                          </a:solidFill>
                        </a:rPr>
                        <a:t>r</a:t>
                      </a:r>
                    </a:p>
                  </a:txBody>
                  <a:tcPr>
                    <a:solidFill>
                      <a:srgbClr val="0A4E75"/>
                    </a:solidFill>
                  </a:tcPr>
                </a:tc>
                <a:tc>
                  <a:txBody>
                    <a:bodyPr/>
                    <a:lstStyle/>
                    <a:p>
                      <a:endParaRPr lang="en-US" dirty="0"/>
                    </a:p>
                  </a:txBody>
                  <a:tcPr>
                    <a:solidFill>
                      <a:srgbClr val="0A4E75"/>
                    </a:solidFill>
                  </a:tcPr>
                </a:tc>
                <a:extLst>
                  <a:ext uri="{0D108BD9-81ED-4DB2-BD59-A6C34878D82A}">
                    <a16:rowId xmlns:a16="http://schemas.microsoft.com/office/drawing/2014/main" val="10003"/>
                  </a:ext>
                </a:extLst>
              </a:tr>
              <a:tr h="619407">
                <a:tc>
                  <a:txBody>
                    <a:bodyPr/>
                    <a:lstStyle/>
                    <a:p>
                      <a:pPr algn="ctr"/>
                      <a:r>
                        <a:rPr lang="en-US" sz="3200" dirty="0">
                          <a:solidFill>
                            <a:schemeClr val="bg1"/>
                          </a:solidFill>
                        </a:rPr>
                        <a:t>in</a:t>
                      </a:r>
                      <a:r>
                        <a:rPr lang="en-US" sz="3200" dirty="0">
                          <a:solidFill>
                            <a:srgbClr val="FF0000"/>
                          </a:solidFill>
                        </a:rPr>
                        <a:t>scribe</a:t>
                      </a:r>
                    </a:p>
                  </a:txBody>
                  <a:tcPr>
                    <a:solidFill>
                      <a:srgbClr val="0A4E75"/>
                    </a:solidFill>
                  </a:tcPr>
                </a:tc>
                <a:tc>
                  <a:txBody>
                    <a:bodyPr/>
                    <a:lstStyle/>
                    <a:p>
                      <a:endParaRPr lang="en-US" dirty="0"/>
                    </a:p>
                  </a:txBody>
                  <a:tcPr>
                    <a:solidFill>
                      <a:srgbClr val="0A4E75"/>
                    </a:solidFill>
                  </a:tcPr>
                </a:tc>
                <a:extLst>
                  <a:ext uri="{0D108BD9-81ED-4DB2-BD59-A6C34878D82A}">
                    <a16:rowId xmlns:a16="http://schemas.microsoft.com/office/drawing/2014/main" val="10004"/>
                  </a:ext>
                </a:extLst>
              </a:tr>
              <a:tr h="619407">
                <a:tc>
                  <a:txBody>
                    <a:bodyPr/>
                    <a:lstStyle/>
                    <a:p>
                      <a:pPr algn="ctr"/>
                      <a:r>
                        <a:rPr lang="en-US" sz="3200" dirty="0">
                          <a:solidFill>
                            <a:schemeClr val="bg1"/>
                          </a:solidFill>
                        </a:rPr>
                        <a:t>tran</a:t>
                      </a:r>
                      <a:r>
                        <a:rPr lang="en-US" sz="3200" dirty="0">
                          <a:solidFill>
                            <a:srgbClr val="FF0000"/>
                          </a:solidFill>
                        </a:rPr>
                        <a:t>scribe</a:t>
                      </a:r>
                    </a:p>
                  </a:txBody>
                  <a:tcPr>
                    <a:solidFill>
                      <a:srgbClr val="0A4E75"/>
                    </a:solidFill>
                  </a:tcPr>
                </a:tc>
                <a:tc>
                  <a:txBody>
                    <a:bodyPr/>
                    <a:lstStyle/>
                    <a:p>
                      <a:endParaRPr lang="en-US" dirty="0"/>
                    </a:p>
                  </a:txBody>
                  <a:tcPr>
                    <a:solidFill>
                      <a:srgbClr val="0A4E75"/>
                    </a:solidFill>
                  </a:tcPr>
                </a:tc>
                <a:extLst>
                  <a:ext uri="{0D108BD9-81ED-4DB2-BD59-A6C34878D82A}">
                    <a16:rowId xmlns:a16="http://schemas.microsoft.com/office/drawing/2014/main" val="10005"/>
                  </a:ext>
                </a:extLst>
              </a:tr>
              <a:tr h="619407">
                <a:tc>
                  <a:txBody>
                    <a:bodyPr/>
                    <a:lstStyle/>
                    <a:p>
                      <a:pPr algn="ctr"/>
                      <a:r>
                        <a:rPr lang="en-US" sz="3200" dirty="0">
                          <a:solidFill>
                            <a:srgbClr val="FF0000"/>
                          </a:solidFill>
                        </a:rPr>
                        <a:t>scribe</a:t>
                      </a:r>
                    </a:p>
                  </a:txBody>
                  <a:tcPr>
                    <a:solidFill>
                      <a:srgbClr val="0A4E75"/>
                    </a:solidFill>
                  </a:tcPr>
                </a:tc>
                <a:tc>
                  <a:txBody>
                    <a:bodyPr/>
                    <a:lstStyle/>
                    <a:p>
                      <a:endParaRPr lang="en-US" dirty="0"/>
                    </a:p>
                  </a:txBody>
                  <a:tcPr>
                    <a:solidFill>
                      <a:srgbClr val="0A4E75"/>
                    </a:solidFill>
                  </a:tcPr>
                </a:tc>
                <a:extLst>
                  <a:ext uri="{0D108BD9-81ED-4DB2-BD59-A6C34878D82A}">
                    <a16:rowId xmlns:a16="http://schemas.microsoft.com/office/drawing/2014/main" val="10006"/>
                  </a:ext>
                </a:extLst>
              </a:tr>
              <a:tr h="619407">
                <a:tc>
                  <a:txBody>
                    <a:bodyPr/>
                    <a:lstStyle/>
                    <a:p>
                      <a:pPr algn="ctr"/>
                      <a:endParaRPr lang="en-US" sz="3200" dirty="0">
                        <a:solidFill>
                          <a:srgbClr val="FF0000"/>
                        </a:solidFill>
                      </a:endParaRPr>
                    </a:p>
                  </a:txBody>
                  <a:tcPr>
                    <a:solidFill>
                      <a:srgbClr val="0A4E75"/>
                    </a:solidFill>
                  </a:tcPr>
                </a:tc>
                <a:tc>
                  <a:txBody>
                    <a:bodyPr/>
                    <a:lstStyle/>
                    <a:p>
                      <a:endParaRPr lang="en-US" dirty="0"/>
                    </a:p>
                  </a:txBody>
                  <a:tcPr>
                    <a:solidFill>
                      <a:srgbClr val="0A4E75"/>
                    </a:solidFill>
                  </a:tcPr>
                </a:tc>
                <a:extLst>
                  <a:ext uri="{0D108BD9-81ED-4DB2-BD59-A6C34878D82A}">
                    <a16:rowId xmlns:a16="http://schemas.microsoft.com/office/drawing/2014/main" val="10007"/>
                  </a:ext>
                </a:extLst>
              </a:tr>
            </a:tbl>
          </a:graphicData>
        </a:graphic>
      </p:graphicFrame>
      <p:sp>
        <p:nvSpPr>
          <p:cNvPr id="5" name="TextBox 4"/>
          <p:cNvSpPr txBox="1"/>
          <p:nvPr/>
        </p:nvSpPr>
        <p:spPr>
          <a:xfrm>
            <a:off x="4486657" y="679705"/>
            <a:ext cx="3864864" cy="1354217"/>
          </a:xfrm>
          <a:prstGeom prst="rect">
            <a:avLst/>
          </a:prstGeom>
          <a:noFill/>
        </p:spPr>
        <p:txBody>
          <a:bodyPr wrap="square" rtlCol="0">
            <a:spAutoFit/>
          </a:bodyPr>
          <a:lstStyle/>
          <a:p>
            <a:r>
              <a:rPr lang="en-US" sz="3200" b="1" dirty="0">
                <a:solidFill>
                  <a:schemeClr val="bg1"/>
                </a:solidFill>
              </a:rPr>
              <a:t>What do you notice </a:t>
            </a:r>
          </a:p>
          <a:p>
            <a:r>
              <a:rPr lang="en-US" sz="3200" b="1" dirty="0">
                <a:solidFill>
                  <a:schemeClr val="bg1"/>
                </a:solidFill>
              </a:rPr>
              <a:t>about these words? </a:t>
            </a:r>
          </a:p>
          <a:p>
            <a:endParaRPr lang="en-US" b="1" dirty="0">
              <a:solidFill>
                <a:schemeClr val="bg1"/>
              </a:solidFill>
            </a:endParaRPr>
          </a:p>
        </p:txBody>
      </p:sp>
      <p:sp>
        <p:nvSpPr>
          <p:cNvPr id="12" name="TextBox 11"/>
          <p:cNvSpPr txBox="1"/>
          <p:nvPr/>
        </p:nvSpPr>
        <p:spPr>
          <a:xfrm>
            <a:off x="5282185" y="2033922"/>
            <a:ext cx="2106167" cy="861774"/>
          </a:xfrm>
          <a:prstGeom prst="rect">
            <a:avLst/>
          </a:prstGeom>
          <a:noFill/>
        </p:spPr>
        <p:txBody>
          <a:bodyPr wrap="square" rtlCol="0">
            <a:spAutoFit/>
          </a:bodyPr>
          <a:lstStyle/>
          <a:p>
            <a:r>
              <a:rPr lang="en-US" sz="3200" dirty="0">
                <a:solidFill>
                  <a:schemeClr val="bg1"/>
                </a:solidFill>
              </a:rPr>
              <a:t>de</a:t>
            </a:r>
            <a:r>
              <a:rPr lang="en-US" sz="3200" dirty="0">
                <a:solidFill>
                  <a:srgbClr val="FF0000"/>
                </a:solidFill>
              </a:rPr>
              <a:t>script</a:t>
            </a:r>
            <a:r>
              <a:rPr lang="en-US" sz="3200" dirty="0">
                <a:solidFill>
                  <a:schemeClr val="bg1"/>
                </a:solidFill>
              </a:rPr>
              <a:t>ion</a:t>
            </a:r>
          </a:p>
          <a:p>
            <a:endParaRPr lang="en-US" b="1" dirty="0">
              <a:solidFill>
                <a:schemeClr val="bg1"/>
              </a:solidFill>
            </a:endParaRPr>
          </a:p>
        </p:txBody>
      </p:sp>
      <p:sp>
        <p:nvSpPr>
          <p:cNvPr id="13" name="TextBox 12"/>
          <p:cNvSpPr txBox="1"/>
          <p:nvPr/>
        </p:nvSpPr>
        <p:spPr>
          <a:xfrm>
            <a:off x="5182363" y="2651046"/>
            <a:ext cx="2473451" cy="861774"/>
          </a:xfrm>
          <a:prstGeom prst="rect">
            <a:avLst/>
          </a:prstGeom>
          <a:noFill/>
        </p:spPr>
        <p:txBody>
          <a:bodyPr wrap="square" rtlCol="0">
            <a:spAutoFit/>
          </a:bodyPr>
          <a:lstStyle/>
          <a:p>
            <a:r>
              <a:rPr lang="en-US" sz="3200">
                <a:solidFill>
                  <a:schemeClr val="bg1"/>
                </a:solidFill>
              </a:rPr>
              <a:t>pre</a:t>
            </a:r>
            <a:r>
              <a:rPr lang="en-US" sz="3200">
                <a:solidFill>
                  <a:srgbClr val="FF0000"/>
                </a:solidFill>
              </a:rPr>
              <a:t>script</a:t>
            </a:r>
            <a:r>
              <a:rPr lang="en-US" sz="3200">
                <a:solidFill>
                  <a:schemeClr val="bg1"/>
                </a:solidFill>
              </a:rPr>
              <a:t>ion</a:t>
            </a:r>
            <a:endParaRPr lang="en-US" sz="3200" dirty="0">
              <a:solidFill>
                <a:schemeClr val="bg1"/>
              </a:solidFill>
            </a:endParaRPr>
          </a:p>
          <a:p>
            <a:endParaRPr lang="en-US" b="1" dirty="0">
              <a:solidFill>
                <a:schemeClr val="bg1"/>
              </a:solidFill>
            </a:endParaRPr>
          </a:p>
        </p:txBody>
      </p:sp>
      <p:sp>
        <p:nvSpPr>
          <p:cNvPr id="14" name="TextBox 13"/>
          <p:cNvSpPr txBox="1"/>
          <p:nvPr/>
        </p:nvSpPr>
        <p:spPr>
          <a:xfrm>
            <a:off x="5182362" y="3268170"/>
            <a:ext cx="2373630" cy="861774"/>
          </a:xfrm>
          <a:prstGeom prst="rect">
            <a:avLst/>
          </a:prstGeom>
          <a:noFill/>
        </p:spPr>
        <p:txBody>
          <a:bodyPr wrap="square" rtlCol="0">
            <a:spAutoFit/>
          </a:bodyPr>
          <a:lstStyle/>
          <a:p>
            <a:r>
              <a:rPr lang="en-US" sz="3200">
                <a:solidFill>
                  <a:schemeClr val="bg1"/>
                </a:solidFill>
              </a:rPr>
              <a:t>sub</a:t>
            </a:r>
            <a:r>
              <a:rPr lang="en-US" sz="3200">
                <a:solidFill>
                  <a:srgbClr val="FF0000"/>
                </a:solidFill>
              </a:rPr>
              <a:t>script</a:t>
            </a:r>
            <a:r>
              <a:rPr lang="en-US" sz="3200">
                <a:solidFill>
                  <a:schemeClr val="bg1"/>
                </a:solidFill>
              </a:rPr>
              <a:t>ion</a:t>
            </a:r>
            <a:endParaRPr lang="en-US" sz="3200" dirty="0">
              <a:solidFill>
                <a:schemeClr val="bg1"/>
              </a:solidFill>
            </a:endParaRPr>
          </a:p>
          <a:p>
            <a:endParaRPr lang="en-US" b="1" dirty="0">
              <a:solidFill>
                <a:schemeClr val="bg1"/>
              </a:solidFill>
            </a:endParaRPr>
          </a:p>
        </p:txBody>
      </p:sp>
      <p:sp>
        <p:nvSpPr>
          <p:cNvPr id="15" name="TextBox 14"/>
          <p:cNvSpPr txBox="1"/>
          <p:nvPr/>
        </p:nvSpPr>
        <p:spPr>
          <a:xfrm>
            <a:off x="5282184" y="3885294"/>
            <a:ext cx="2106167" cy="861774"/>
          </a:xfrm>
          <a:prstGeom prst="rect">
            <a:avLst/>
          </a:prstGeom>
          <a:noFill/>
        </p:spPr>
        <p:txBody>
          <a:bodyPr wrap="square" rtlCol="0">
            <a:spAutoFit/>
          </a:bodyPr>
          <a:lstStyle/>
          <a:p>
            <a:r>
              <a:rPr lang="en-US" sz="3200">
                <a:solidFill>
                  <a:schemeClr val="bg1"/>
                </a:solidFill>
              </a:rPr>
              <a:t>in</a:t>
            </a:r>
            <a:r>
              <a:rPr lang="en-US" sz="3200">
                <a:solidFill>
                  <a:srgbClr val="FF0000"/>
                </a:solidFill>
              </a:rPr>
              <a:t>script</a:t>
            </a:r>
            <a:r>
              <a:rPr lang="en-US" sz="3200">
                <a:solidFill>
                  <a:schemeClr val="bg1"/>
                </a:solidFill>
              </a:rPr>
              <a:t>ion</a:t>
            </a:r>
            <a:endParaRPr lang="en-US" sz="3200" dirty="0">
              <a:solidFill>
                <a:schemeClr val="bg1"/>
              </a:solidFill>
            </a:endParaRPr>
          </a:p>
          <a:p>
            <a:endParaRPr lang="en-US" b="1" dirty="0">
              <a:solidFill>
                <a:schemeClr val="bg1"/>
              </a:solidFill>
            </a:endParaRPr>
          </a:p>
        </p:txBody>
      </p:sp>
      <p:sp>
        <p:nvSpPr>
          <p:cNvPr id="16" name="TextBox 15"/>
          <p:cNvSpPr txBox="1"/>
          <p:nvPr/>
        </p:nvSpPr>
        <p:spPr>
          <a:xfrm>
            <a:off x="5361432" y="4502418"/>
            <a:ext cx="2508504" cy="861774"/>
          </a:xfrm>
          <a:prstGeom prst="rect">
            <a:avLst/>
          </a:prstGeom>
          <a:noFill/>
        </p:spPr>
        <p:txBody>
          <a:bodyPr wrap="square" rtlCol="0">
            <a:spAutoFit/>
          </a:bodyPr>
          <a:lstStyle/>
          <a:p>
            <a:r>
              <a:rPr lang="en-US" sz="3200">
                <a:solidFill>
                  <a:schemeClr val="bg1"/>
                </a:solidFill>
              </a:rPr>
              <a:t>tran</a:t>
            </a:r>
            <a:r>
              <a:rPr lang="en-US" sz="3200">
                <a:solidFill>
                  <a:srgbClr val="FF0000"/>
                </a:solidFill>
              </a:rPr>
              <a:t>script</a:t>
            </a:r>
            <a:endParaRPr lang="en-US" sz="3200" dirty="0">
              <a:solidFill>
                <a:schemeClr val="bg1"/>
              </a:solidFill>
            </a:endParaRPr>
          </a:p>
          <a:p>
            <a:endParaRPr lang="en-US" b="1" dirty="0">
              <a:solidFill>
                <a:schemeClr val="bg1"/>
              </a:solidFill>
            </a:endParaRPr>
          </a:p>
        </p:txBody>
      </p:sp>
      <p:sp>
        <p:nvSpPr>
          <p:cNvPr id="17" name="TextBox 16"/>
          <p:cNvSpPr txBox="1"/>
          <p:nvPr/>
        </p:nvSpPr>
        <p:spPr>
          <a:xfrm>
            <a:off x="5673090" y="5136952"/>
            <a:ext cx="2026920" cy="861774"/>
          </a:xfrm>
          <a:prstGeom prst="rect">
            <a:avLst/>
          </a:prstGeom>
          <a:noFill/>
        </p:spPr>
        <p:txBody>
          <a:bodyPr wrap="square" rtlCol="0">
            <a:spAutoFit/>
          </a:bodyPr>
          <a:lstStyle/>
          <a:p>
            <a:r>
              <a:rPr lang="en-US" sz="3200" dirty="0">
                <a:solidFill>
                  <a:srgbClr val="FF0000"/>
                </a:solidFill>
              </a:rPr>
              <a:t>script</a:t>
            </a:r>
          </a:p>
          <a:p>
            <a:endParaRPr lang="en-US" b="1" dirty="0">
              <a:solidFill>
                <a:schemeClr val="bg1"/>
              </a:solidFill>
            </a:endParaRPr>
          </a:p>
        </p:txBody>
      </p:sp>
      <p:sp>
        <p:nvSpPr>
          <p:cNvPr id="18" name="TextBox 17"/>
          <p:cNvSpPr txBox="1"/>
          <p:nvPr/>
        </p:nvSpPr>
        <p:spPr>
          <a:xfrm>
            <a:off x="1777177" y="5756055"/>
            <a:ext cx="1513711" cy="861774"/>
          </a:xfrm>
          <a:prstGeom prst="rect">
            <a:avLst/>
          </a:prstGeom>
          <a:noFill/>
        </p:spPr>
        <p:txBody>
          <a:bodyPr wrap="square" rtlCol="0">
            <a:spAutoFit/>
          </a:bodyPr>
          <a:lstStyle/>
          <a:p>
            <a:r>
              <a:rPr lang="en-US" sz="3200" dirty="0">
                <a:solidFill>
                  <a:srgbClr val="FF0000"/>
                </a:solidFill>
              </a:rPr>
              <a:t>scrib</a:t>
            </a:r>
            <a:r>
              <a:rPr lang="en-US" sz="3200" dirty="0">
                <a:solidFill>
                  <a:schemeClr val="bg1"/>
                </a:solidFill>
              </a:rPr>
              <a:t>ble</a:t>
            </a:r>
          </a:p>
          <a:p>
            <a:endParaRPr lang="en-US" b="1" dirty="0">
              <a:solidFill>
                <a:schemeClr val="bg1"/>
              </a:solidFill>
            </a:endParaRPr>
          </a:p>
        </p:txBody>
      </p:sp>
      <p:sp>
        <p:nvSpPr>
          <p:cNvPr id="7" name="TextBox 6"/>
          <p:cNvSpPr txBox="1"/>
          <p:nvPr/>
        </p:nvSpPr>
        <p:spPr>
          <a:xfrm rot="20950480">
            <a:off x="1694966" y="2311322"/>
            <a:ext cx="5594067" cy="1587642"/>
          </a:xfrm>
          <a:prstGeom prst="rect">
            <a:avLst/>
          </a:prstGeom>
          <a:solidFill>
            <a:schemeClr val="tx1"/>
          </a:solidFill>
        </p:spPr>
        <p:txBody>
          <a:bodyPr wrap="square" rtlCol="0">
            <a:spAutoFit/>
          </a:bodyPr>
          <a:lstStyle/>
          <a:p>
            <a:pPr algn="ctr"/>
            <a:r>
              <a:rPr lang="en-US" sz="3200" dirty="0">
                <a:solidFill>
                  <a:srgbClr val="FF0000"/>
                </a:solidFill>
              </a:rPr>
              <a:t>scribe</a:t>
            </a:r>
            <a:r>
              <a:rPr lang="en-US" sz="3200" dirty="0">
                <a:solidFill>
                  <a:schemeClr val="bg1"/>
                </a:solidFill>
              </a:rPr>
              <a:t>, </a:t>
            </a:r>
            <a:r>
              <a:rPr lang="en-US" sz="3200" dirty="0">
                <a:solidFill>
                  <a:srgbClr val="FF0000"/>
                </a:solidFill>
              </a:rPr>
              <a:t>scrib</a:t>
            </a:r>
            <a:r>
              <a:rPr lang="en-US" sz="3200" dirty="0">
                <a:solidFill>
                  <a:schemeClr val="bg1"/>
                </a:solidFill>
              </a:rPr>
              <a:t>, </a:t>
            </a:r>
            <a:r>
              <a:rPr lang="en-US" sz="3200" dirty="0">
                <a:solidFill>
                  <a:srgbClr val="FF0000"/>
                </a:solidFill>
              </a:rPr>
              <a:t>script</a:t>
            </a:r>
            <a:r>
              <a:rPr lang="en-US" sz="3200" dirty="0">
                <a:solidFill>
                  <a:schemeClr val="bg1"/>
                </a:solidFill>
              </a:rPr>
              <a:t> all are forms (</a:t>
            </a:r>
            <a:r>
              <a:rPr lang="en-US" sz="3200">
                <a:solidFill>
                  <a:schemeClr val="bg1"/>
                </a:solidFill>
              </a:rPr>
              <a:t>or variants) </a:t>
            </a:r>
            <a:r>
              <a:rPr lang="en-US" sz="3200" dirty="0">
                <a:solidFill>
                  <a:schemeClr val="bg1"/>
                </a:solidFill>
              </a:rPr>
              <a:t>of the same root, which means “to write.” </a:t>
            </a:r>
          </a:p>
        </p:txBody>
      </p:sp>
      <p:pic>
        <p:nvPicPr>
          <p:cNvPr id="4" name="Picture 3" descr="CALI Reads">
            <a:extLst>
              <a:ext uri="{FF2B5EF4-FFF2-40B4-BE49-F238E27FC236}">
                <a16:creationId xmlns:a16="http://schemas.microsoft.com/office/drawing/2014/main" id="{77ADA5C8-EC4C-45AD-83B2-25FE2116ED11}"/>
              </a:ext>
            </a:extLst>
          </p:cNvPr>
          <p:cNvPicPr>
            <a:picLocks noChangeAspect="1"/>
          </p:cNvPicPr>
          <p:nvPr/>
        </p:nvPicPr>
        <p:blipFill>
          <a:blip r:embed="rId3"/>
          <a:stretch>
            <a:fillRect/>
          </a:stretch>
        </p:blipFill>
        <p:spPr>
          <a:xfrm>
            <a:off x="148952" y="6481949"/>
            <a:ext cx="1371600" cy="225631"/>
          </a:xfrm>
          <a:prstGeom prst="rect">
            <a:avLst/>
          </a:prstGeom>
        </p:spPr>
      </p:pic>
    </p:spTree>
    <p:extLst>
      <p:ext uri="{BB962C8B-B14F-4D97-AF65-F5344CB8AC3E}">
        <p14:creationId xmlns:p14="http://schemas.microsoft.com/office/powerpoint/2010/main" val="40264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heel(1)">
                                      <p:cBhvr>
                                        <p:cTn id="3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4" grpId="0"/>
      <p:bldP spid="15" grpId="0"/>
      <p:bldP spid="16" grpId="0"/>
      <p:bldP spid="17" grpId="0"/>
      <p:bldP spid="18"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FBD4C-AE68-4A0A-BABF-FD87DA4C6BE2}"/>
              </a:ext>
            </a:extLst>
          </p:cNvPr>
          <p:cNvSpPr>
            <a:spLocks noGrp="1"/>
          </p:cNvSpPr>
          <p:nvPr>
            <p:ph type="title"/>
          </p:nvPr>
        </p:nvSpPr>
        <p:spPr>
          <a:xfrm>
            <a:off x="0" y="857251"/>
            <a:ext cx="9144000" cy="994172"/>
          </a:xfrm>
        </p:spPr>
        <p:txBody>
          <a:bodyPr vert="horz" lIns="68580" tIns="34290" rIns="68580" bIns="34290" rtlCol="0" anchor="ctr">
            <a:noAutofit/>
          </a:bodyPr>
          <a:lstStyle/>
          <a:p>
            <a:pPr algn="ctr"/>
            <a:r>
              <a:rPr lang="en-US" sz="3600" b="1" dirty="0"/>
              <a:t>Add the Root to your Personal Dictionary</a:t>
            </a:r>
            <a:endParaRPr lang="en-US" sz="3200" dirty="0"/>
          </a:p>
        </p:txBody>
      </p:sp>
      <p:graphicFrame>
        <p:nvGraphicFramePr>
          <p:cNvPr id="4" name="Table 3">
            <a:extLst>
              <a:ext uri="{FF2B5EF4-FFF2-40B4-BE49-F238E27FC236}">
                <a16:creationId xmlns:a16="http://schemas.microsoft.com/office/drawing/2014/main" id="{5A10C9D4-6046-46B8-9690-A8E8B6350B5A}"/>
              </a:ext>
            </a:extLst>
          </p:cNvPr>
          <p:cNvGraphicFramePr>
            <a:graphicFrameLocks noGrp="1"/>
          </p:cNvGraphicFramePr>
          <p:nvPr>
            <p:extLst>
              <p:ext uri="{D42A27DB-BD31-4B8C-83A1-F6EECF244321}">
                <p14:modId xmlns:p14="http://schemas.microsoft.com/office/powerpoint/2010/main" val="2824148565"/>
              </p:ext>
            </p:extLst>
          </p:nvPr>
        </p:nvGraphicFramePr>
        <p:xfrm>
          <a:off x="376947" y="1705357"/>
          <a:ext cx="8390108" cy="1478280"/>
        </p:xfrm>
        <a:graphic>
          <a:graphicData uri="http://schemas.openxmlformats.org/drawingml/2006/table">
            <a:tbl>
              <a:tblPr firstRow="1" bandRow="1">
                <a:tableStyleId>{00A15C55-8517-42AA-B614-E9B94910E393}</a:tableStyleId>
              </a:tblPr>
              <a:tblGrid>
                <a:gridCol w="1505917">
                  <a:extLst>
                    <a:ext uri="{9D8B030D-6E8A-4147-A177-3AD203B41FA5}">
                      <a16:colId xmlns:a16="http://schemas.microsoft.com/office/drawing/2014/main" val="1711988914"/>
                    </a:ext>
                  </a:extLst>
                </a:gridCol>
                <a:gridCol w="1075655">
                  <a:extLst>
                    <a:ext uri="{9D8B030D-6E8A-4147-A177-3AD203B41FA5}">
                      <a16:colId xmlns:a16="http://schemas.microsoft.com/office/drawing/2014/main" val="3952314703"/>
                    </a:ext>
                  </a:extLst>
                </a:gridCol>
                <a:gridCol w="1721048">
                  <a:extLst>
                    <a:ext uri="{9D8B030D-6E8A-4147-A177-3AD203B41FA5}">
                      <a16:colId xmlns:a16="http://schemas.microsoft.com/office/drawing/2014/main" val="3196961890"/>
                    </a:ext>
                  </a:extLst>
                </a:gridCol>
                <a:gridCol w="1505917">
                  <a:extLst>
                    <a:ext uri="{9D8B030D-6E8A-4147-A177-3AD203B41FA5}">
                      <a16:colId xmlns:a16="http://schemas.microsoft.com/office/drawing/2014/main" val="2624607175"/>
                    </a:ext>
                  </a:extLst>
                </a:gridCol>
                <a:gridCol w="2581571">
                  <a:extLst>
                    <a:ext uri="{9D8B030D-6E8A-4147-A177-3AD203B41FA5}">
                      <a16:colId xmlns:a16="http://schemas.microsoft.com/office/drawing/2014/main" val="2893369393"/>
                    </a:ext>
                  </a:extLst>
                </a:gridCol>
              </a:tblGrid>
              <a:tr h="754380">
                <a:tc>
                  <a:txBody>
                    <a:bodyPr/>
                    <a:lstStyle/>
                    <a:p>
                      <a:pPr marL="0" marR="0" algn="ctr">
                        <a:spcBef>
                          <a:spcPts val="0"/>
                        </a:spcBef>
                        <a:spcAft>
                          <a:spcPts val="0"/>
                        </a:spcAft>
                      </a:pPr>
                      <a:r>
                        <a:rPr lang="en-US" sz="1400" dirty="0">
                          <a:effectLst/>
                        </a:rPr>
                        <a:t>Key Word- Meaning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Prefix-Meaning</a:t>
                      </a:r>
                      <a:endParaRPr lang="en-US" sz="900" dirty="0">
                        <a:effectLst/>
                      </a:endParaRPr>
                    </a:p>
                    <a:p>
                      <a:pPr marL="0" marR="0" algn="ctr">
                        <a:spcBef>
                          <a:spcPts val="0"/>
                        </a:spcBef>
                        <a:spcAft>
                          <a:spcPts val="0"/>
                        </a:spcAft>
                      </a:pPr>
                      <a:r>
                        <a:rPr lang="en-US" sz="800" dirty="0">
                          <a:effectLst/>
                        </a:rPr>
                        <a:t>Negative (N)</a:t>
                      </a:r>
                      <a:endParaRPr lang="en-US" sz="900" dirty="0">
                        <a:effectLst/>
                      </a:endParaRPr>
                    </a:p>
                    <a:p>
                      <a:pPr marL="0" marR="0" algn="ctr">
                        <a:spcBef>
                          <a:spcPts val="0"/>
                        </a:spcBef>
                        <a:spcAft>
                          <a:spcPts val="0"/>
                        </a:spcAft>
                      </a:pPr>
                      <a:r>
                        <a:rPr lang="en-US" sz="800" dirty="0">
                          <a:effectLst/>
                        </a:rPr>
                        <a:t>Direction (D)</a:t>
                      </a:r>
                      <a:endParaRPr lang="en-US" sz="900" dirty="0">
                        <a:effectLst/>
                      </a:endParaRPr>
                    </a:p>
                    <a:p>
                      <a:pPr marL="0" marR="0" algn="ctr">
                        <a:spcBef>
                          <a:spcPts val="0"/>
                        </a:spcBef>
                        <a:spcAft>
                          <a:spcPts val="0"/>
                        </a:spcAft>
                      </a:pPr>
                      <a:r>
                        <a:rPr lang="en-US" sz="800" dirty="0">
                          <a:effectLst/>
                        </a:rPr>
                        <a:t>Intensify (I)</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Root (Variants)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Root Meaning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Sample Sentence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060961065"/>
                  </a:ext>
                </a:extLst>
              </a:tr>
              <a:tr h="685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C00000"/>
                          </a:solidFill>
                          <a:effectLst/>
                        </a:rPr>
                        <a:t> </a:t>
                      </a:r>
                      <a:r>
                        <a:rPr lang="en-US" sz="1600" dirty="0">
                          <a:solidFill>
                            <a:srgbClr val="C00000"/>
                          </a:solidFill>
                        </a:rPr>
                        <a:t>scribe, </a:t>
                      </a:r>
                      <a:r>
                        <a:rPr lang="en-US" sz="1600" dirty="0" err="1">
                          <a:solidFill>
                            <a:srgbClr val="C00000"/>
                          </a:solidFill>
                        </a:rPr>
                        <a:t>scrib</a:t>
                      </a:r>
                      <a:r>
                        <a:rPr lang="en-US" sz="1600" dirty="0">
                          <a:solidFill>
                            <a:srgbClr val="C00000"/>
                          </a:solidFill>
                        </a:rPr>
                        <a:t>, script</a:t>
                      </a:r>
                    </a:p>
                    <a:p>
                      <a:pPr marL="0" marR="0" algn="ctr">
                        <a:spcBef>
                          <a:spcPts val="0"/>
                        </a:spcBef>
                        <a:spcAft>
                          <a:spcPts val="0"/>
                        </a:spcAft>
                      </a:pPr>
                      <a:endParaRPr lang="en-US"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algn="ctr"/>
                      <a:endParaRPr lang="en-US" sz="1600" dirty="0"/>
                    </a:p>
                  </a:txBody>
                  <a:tcPr marL="51435" marR="51435" marT="0" marB="0">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extLst>
                  <a:ext uri="{0D108BD9-81ED-4DB2-BD59-A6C34878D82A}">
                    <a16:rowId xmlns:a16="http://schemas.microsoft.com/office/drawing/2014/main" val="3153474829"/>
                  </a:ext>
                </a:extLst>
              </a:tr>
            </a:tbl>
          </a:graphicData>
        </a:graphic>
      </p:graphicFrame>
      <p:graphicFrame>
        <p:nvGraphicFramePr>
          <p:cNvPr id="5" name="Table 4">
            <a:extLst>
              <a:ext uri="{FF2B5EF4-FFF2-40B4-BE49-F238E27FC236}">
                <a16:creationId xmlns:a16="http://schemas.microsoft.com/office/drawing/2014/main" id="{F4991E25-A9C1-4AED-A71E-E4ABEA0EF597}"/>
              </a:ext>
            </a:extLst>
          </p:cNvPr>
          <p:cNvGraphicFramePr>
            <a:graphicFrameLocks noGrp="1"/>
          </p:cNvGraphicFramePr>
          <p:nvPr/>
        </p:nvGraphicFramePr>
        <p:xfrm>
          <a:off x="376947" y="3332597"/>
          <a:ext cx="8390106" cy="2270760"/>
        </p:xfrm>
        <a:graphic>
          <a:graphicData uri="http://schemas.openxmlformats.org/drawingml/2006/table">
            <a:tbl>
              <a:tblPr firstRow="1" bandRow="1">
                <a:tableStyleId>{00A15C55-8517-42AA-B614-E9B94910E393}</a:tableStyleId>
              </a:tblPr>
              <a:tblGrid>
                <a:gridCol w="1506557">
                  <a:extLst>
                    <a:ext uri="{9D8B030D-6E8A-4147-A177-3AD203B41FA5}">
                      <a16:colId xmlns:a16="http://schemas.microsoft.com/office/drawing/2014/main" val="3608318498"/>
                    </a:ext>
                  </a:extLst>
                </a:gridCol>
                <a:gridCol w="1075398">
                  <a:extLst>
                    <a:ext uri="{9D8B030D-6E8A-4147-A177-3AD203B41FA5}">
                      <a16:colId xmlns:a16="http://schemas.microsoft.com/office/drawing/2014/main" val="500032294"/>
                    </a:ext>
                  </a:extLst>
                </a:gridCol>
                <a:gridCol w="3226750">
                  <a:extLst>
                    <a:ext uri="{9D8B030D-6E8A-4147-A177-3AD203B41FA5}">
                      <a16:colId xmlns:a16="http://schemas.microsoft.com/office/drawing/2014/main" val="527568314"/>
                    </a:ext>
                  </a:extLst>
                </a:gridCol>
                <a:gridCol w="2581401">
                  <a:extLst>
                    <a:ext uri="{9D8B030D-6E8A-4147-A177-3AD203B41FA5}">
                      <a16:colId xmlns:a16="http://schemas.microsoft.com/office/drawing/2014/main" val="512470954"/>
                    </a:ext>
                  </a:extLst>
                </a:gridCol>
              </a:tblGrid>
              <a:tr h="205740">
                <a:tc>
                  <a:txBody>
                    <a:bodyPr/>
                    <a:lstStyle/>
                    <a:p>
                      <a:pPr marL="0" marR="0" algn="ctr">
                        <a:spcBef>
                          <a:spcPts val="0"/>
                        </a:spcBef>
                        <a:spcAft>
                          <a:spcPts val="0"/>
                        </a:spcAft>
                      </a:pPr>
                      <a:r>
                        <a:rPr lang="en-US" sz="1400" dirty="0">
                          <a:effectLst/>
                        </a:rPr>
                        <a:t>Word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Prefix </a:t>
                      </a:r>
                      <a:r>
                        <a:rPr lang="en-US" sz="900" dirty="0">
                          <a:effectLst/>
                        </a:rPr>
                        <a:t>(N/D/I)</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Meaning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Sentence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831858328"/>
                  </a:ext>
                </a:extLst>
              </a:tr>
              <a:tr h="342900">
                <a:tc>
                  <a:txBody>
                    <a:bodyPr/>
                    <a:lstStyle/>
                    <a:p>
                      <a:pPr marL="0" marR="0" algn="l">
                        <a:spcBef>
                          <a:spcPts val="0"/>
                        </a:spcBef>
                        <a:spcAft>
                          <a:spcPts val="0"/>
                        </a:spcAft>
                      </a:pPr>
                      <a:r>
                        <a:rPr lang="en-US" sz="1200" dirty="0">
                          <a:effectLst/>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r>
                        <a:rPr lang="en-US" sz="12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r>
                        <a:rPr lang="en-US" sz="12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r>
                        <a:rPr lang="en-US" sz="12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extLst>
                  <a:ext uri="{0D108BD9-81ED-4DB2-BD59-A6C34878D82A}">
                    <a16:rowId xmlns:a16="http://schemas.microsoft.com/office/drawing/2014/main" val="614504491"/>
                  </a:ext>
                </a:extLst>
              </a:tr>
              <a:tr h="342900">
                <a:tc>
                  <a:txBody>
                    <a:bodyPr/>
                    <a:lstStyle/>
                    <a:p>
                      <a:pPr marL="0" marR="0" algn="l">
                        <a:spcBef>
                          <a:spcPts val="0"/>
                        </a:spcBef>
                        <a:spcAft>
                          <a:spcPts val="0"/>
                        </a:spcAft>
                      </a:pPr>
                      <a:r>
                        <a:rPr lang="en-US" sz="1200" dirty="0">
                          <a:effectLst/>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r>
                        <a:rPr lang="en-US" sz="12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r>
                        <a:rPr lang="en-US" sz="12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r>
                        <a:rPr lang="en-US" sz="12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extLst>
                  <a:ext uri="{0D108BD9-81ED-4DB2-BD59-A6C34878D82A}">
                    <a16:rowId xmlns:a16="http://schemas.microsoft.com/office/drawing/2014/main" val="4066924331"/>
                  </a:ext>
                </a:extLst>
              </a:tr>
              <a:tr h="342900">
                <a:tc>
                  <a:txBody>
                    <a:bodyPr/>
                    <a:lstStyle/>
                    <a:p>
                      <a:pPr marL="0" marR="0" algn="l">
                        <a:spcBef>
                          <a:spcPts val="0"/>
                        </a:spcBef>
                        <a:spcAft>
                          <a:spcPts val="0"/>
                        </a:spcAft>
                      </a:pPr>
                      <a:r>
                        <a:rPr lang="en-US" sz="1200" dirty="0">
                          <a:effectLst/>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r>
                        <a:rPr lang="en-US" sz="12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r>
                        <a:rPr lang="en-US" sz="12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r>
                        <a:rPr lang="en-US" sz="12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extLst>
                  <a:ext uri="{0D108BD9-81ED-4DB2-BD59-A6C34878D82A}">
                    <a16:rowId xmlns:a16="http://schemas.microsoft.com/office/drawing/2014/main" val="2420540027"/>
                  </a:ext>
                </a:extLst>
              </a:tr>
              <a:tr h="342900">
                <a:tc>
                  <a:txBody>
                    <a:bodyPr/>
                    <a:lstStyle/>
                    <a:p>
                      <a:pPr marL="0" marR="0" algn="l">
                        <a:spcBef>
                          <a:spcPts val="0"/>
                        </a:spcBef>
                        <a:spcAft>
                          <a:spcPts val="0"/>
                        </a:spcAft>
                      </a:pPr>
                      <a:r>
                        <a:rPr lang="en-US" sz="1200" dirty="0">
                          <a:effectLst/>
                        </a:rPr>
                        <a:t>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r>
                        <a:rPr lang="en-US" sz="12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r>
                        <a:rPr lang="en-US" sz="12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r>
                        <a:rPr lang="en-US" sz="12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extLst>
                  <a:ext uri="{0D108BD9-81ED-4DB2-BD59-A6C34878D82A}">
                    <a16:rowId xmlns:a16="http://schemas.microsoft.com/office/drawing/2014/main" val="589260912"/>
                  </a:ext>
                </a:extLst>
              </a:tr>
              <a:tr h="342900">
                <a:tc>
                  <a:txBody>
                    <a:bodyPr/>
                    <a:lstStyle/>
                    <a:p>
                      <a:pPr marL="0" marR="0" algn="l">
                        <a:spcBef>
                          <a:spcPts val="0"/>
                        </a:spcBef>
                        <a:spcAft>
                          <a:spcPts val="0"/>
                        </a:spcAft>
                      </a:pPr>
                      <a:r>
                        <a:rPr lang="en-US" sz="1200" dirty="0">
                          <a:effectLst/>
                        </a:rPr>
                        <a:t>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extLst>
                  <a:ext uri="{0D108BD9-81ED-4DB2-BD59-A6C34878D82A}">
                    <a16:rowId xmlns:a16="http://schemas.microsoft.com/office/drawing/2014/main" val="707749530"/>
                  </a:ext>
                </a:extLst>
              </a:tr>
              <a:tr h="342900">
                <a:tc>
                  <a:txBody>
                    <a:bodyPr/>
                    <a:lstStyle/>
                    <a:p>
                      <a:pPr marL="0" marR="0" algn="l">
                        <a:spcBef>
                          <a:spcPts val="0"/>
                        </a:spcBef>
                        <a:spcAft>
                          <a:spcPts val="0"/>
                        </a:spcAft>
                      </a:pPr>
                      <a:r>
                        <a:rPr lang="en-US" sz="1200" dirty="0">
                          <a:effectLst/>
                        </a:rPr>
                        <a:t>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extLst>
                  <a:ext uri="{0D108BD9-81ED-4DB2-BD59-A6C34878D82A}">
                    <a16:rowId xmlns:a16="http://schemas.microsoft.com/office/drawing/2014/main" val="3250872713"/>
                  </a:ext>
                </a:extLst>
              </a:tr>
            </a:tbl>
          </a:graphicData>
        </a:graphic>
      </p:graphicFrame>
      <p:pic>
        <p:nvPicPr>
          <p:cNvPr id="3" name="Picture 2" descr="CALI Reads">
            <a:extLst>
              <a:ext uri="{FF2B5EF4-FFF2-40B4-BE49-F238E27FC236}">
                <a16:creationId xmlns:a16="http://schemas.microsoft.com/office/drawing/2014/main" id="{5E9F40E4-6BD9-4380-B1BE-CEB00A0C0CF4}"/>
              </a:ext>
            </a:extLst>
          </p:cNvPr>
          <p:cNvPicPr>
            <a:picLocks noChangeAspect="1"/>
          </p:cNvPicPr>
          <p:nvPr/>
        </p:nvPicPr>
        <p:blipFill>
          <a:blip r:embed="rId2"/>
          <a:stretch>
            <a:fillRect/>
          </a:stretch>
        </p:blipFill>
        <p:spPr>
          <a:xfrm>
            <a:off x="148952" y="6481949"/>
            <a:ext cx="1371600" cy="225631"/>
          </a:xfrm>
          <a:prstGeom prst="rect">
            <a:avLst/>
          </a:prstGeom>
        </p:spPr>
      </p:pic>
      <p:sp>
        <p:nvSpPr>
          <p:cNvPr id="6" name="Up Arrow 2" descr="arrow indicating &quot;scribe, scrib, script&quot; in the Root (Variants) column">
            <a:extLst>
              <a:ext uri="{FF2B5EF4-FFF2-40B4-BE49-F238E27FC236}">
                <a16:creationId xmlns:a16="http://schemas.microsoft.com/office/drawing/2014/main" id="{9F055430-6FAF-4DD8-9482-9ED1166BD877}"/>
              </a:ext>
            </a:extLst>
          </p:cNvPr>
          <p:cNvSpPr/>
          <p:nvPr/>
        </p:nvSpPr>
        <p:spPr>
          <a:xfrm>
            <a:off x="3430661" y="2831662"/>
            <a:ext cx="694945" cy="1335024"/>
          </a:xfrm>
          <a:prstGeom prst="up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91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352E4B-368D-4C44-A22E-27233AE81C6A}"/>
              </a:ext>
            </a:extLst>
          </p:cNvPr>
          <p:cNvSpPr>
            <a:spLocks noGrp="1"/>
          </p:cNvSpPr>
          <p:nvPr>
            <p:ph type="title"/>
          </p:nvPr>
        </p:nvSpPr>
        <p:spPr>
          <a:xfrm>
            <a:off x="501367" y="-166718"/>
            <a:ext cx="7886700" cy="1325563"/>
          </a:xfrm>
        </p:spPr>
        <p:txBody>
          <a:bodyPr/>
          <a:lstStyle/>
          <a:p>
            <a:pPr algn="ctr">
              <a:spcBef>
                <a:spcPts val="0"/>
              </a:spcBef>
              <a:defRPr/>
            </a:pPr>
            <a:r>
              <a:rPr lang="en-US" sz="3600" b="1" dirty="0">
                <a:latin typeface="+mn-lt"/>
              </a:rPr>
              <a:t>Key Words: </a:t>
            </a:r>
            <a:r>
              <a:rPr lang="en-US" sz="3600" dirty="0">
                <a:latin typeface="+mn-lt"/>
              </a:rPr>
              <a:t>de</a:t>
            </a:r>
            <a:r>
              <a:rPr lang="en-US" sz="3600" dirty="0">
                <a:solidFill>
                  <a:srgbClr val="FF0000"/>
                </a:solidFill>
                <a:latin typeface="+mn-lt"/>
              </a:rPr>
              <a:t>scribe</a:t>
            </a:r>
            <a:r>
              <a:rPr lang="en-US" sz="3600" dirty="0">
                <a:latin typeface="+mn-lt"/>
              </a:rPr>
              <a:t>, de</a:t>
            </a:r>
            <a:r>
              <a:rPr lang="en-US" sz="3600" dirty="0">
                <a:solidFill>
                  <a:srgbClr val="FF0000"/>
                </a:solidFill>
                <a:latin typeface="+mn-lt"/>
              </a:rPr>
              <a:t>script</a:t>
            </a:r>
            <a:r>
              <a:rPr lang="en-US" sz="3600" dirty="0">
                <a:latin typeface="+mn-lt"/>
              </a:rPr>
              <a:t>ion</a:t>
            </a:r>
            <a:endParaRPr lang="en-US" sz="3600" dirty="0">
              <a:solidFill>
                <a:srgbClr val="FF0000"/>
              </a:solidFill>
              <a:latin typeface="+mn-lt"/>
            </a:endParaRPr>
          </a:p>
        </p:txBody>
      </p:sp>
      <p:sp>
        <p:nvSpPr>
          <p:cNvPr id="3" name="Content Placeholder 2"/>
          <p:cNvSpPr>
            <a:spLocks noGrp="1"/>
          </p:cNvSpPr>
          <p:nvPr>
            <p:ph idx="1"/>
          </p:nvPr>
        </p:nvSpPr>
        <p:spPr>
          <a:xfrm>
            <a:off x="182881" y="207264"/>
            <a:ext cx="8534400" cy="6102096"/>
          </a:xfrm>
        </p:spPr>
        <p:txBody>
          <a:bodyPr>
            <a:normAutofit/>
          </a:bodyPr>
          <a:lstStyle/>
          <a:p>
            <a:pPr marL="0" indent="0" algn="ctr">
              <a:spcBef>
                <a:spcPts val="0"/>
              </a:spcBef>
              <a:buClrTx/>
              <a:buSzTx/>
              <a:buNone/>
              <a:defRPr/>
            </a:pPr>
            <a:endParaRPr lang="en-US" sz="3600" b="1" dirty="0"/>
          </a:p>
          <a:p>
            <a:pPr marL="0" indent="0" algn="ctr">
              <a:spcBef>
                <a:spcPts val="0"/>
              </a:spcBef>
              <a:buClrTx/>
              <a:buSzTx/>
              <a:buNone/>
              <a:defRPr/>
            </a:pPr>
            <a:endParaRPr lang="en-US" sz="3600" dirty="0">
              <a:solidFill>
                <a:schemeClr val="tx1"/>
              </a:solidFill>
            </a:endParaRPr>
          </a:p>
          <a:p>
            <a:pPr marL="0" indent="0" algn="ctr">
              <a:spcBef>
                <a:spcPts val="0"/>
              </a:spcBef>
              <a:buClrTx/>
              <a:buSzTx/>
              <a:buNone/>
              <a:defRPr/>
            </a:pPr>
            <a:r>
              <a:rPr lang="en-US" sz="3600" b="1" dirty="0">
                <a:solidFill>
                  <a:schemeClr val="tx1"/>
                </a:solidFill>
              </a:rPr>
              <a:t>Repeat after me: </a:t>
            </a:r>
            <a:endParaRPr lang="en-US" sz="3600" dirty="0">
              <a:solidFill>
                <a:srgbClr val="FF0000"/>
              </a:solidFill>
            </a:endParaRPr>
          </a:p>
          <a:p>
            <a:pPr marL="0" indent="0" algn="ctr">
              <a:spcBef>
                <a:spcPts val="0"/>
              </a:spcBef>
              <a:buClrTx/>
              <a:buSzTx/>
              <a:buNone/>
              <a:defRPr/>
            </a:pPr>
            <a:r>
              <a:rPr lang="en-US" sz="3600" dirty="0"/>
              <a:t>d</a:t>
            </a:r>
            <a:r>
              <a:rPr lang="en-US" sz="3600" dirty="0">
                <a:solidFill>
                  <a:schemeClr val="tx1"/>
                </a:solidFill>
              </a:rPr>
              <a:t>e</a:t>
            </a:r>
            <a:r>
              <a:rPr lang="en-US" sz="3600" dirty="0">
                <a:solidFill>
                  <a:srgbClr val="FF0000"/>
                </a:solidFill>
              </a:rPr>
              <a:t>scribe</a:t>
            </a:r>
            <a:r>
              <a:rPr lang="en-US" sz="3600" dirty="0">
                <a:solidFill>
                  <a:schemeClr val="tx1"/>
                </a:solidFill>
              </a:rPr>
              <a:t>d the process</a:t>
            </a:r>
          </a:p>
          <a:p>
            <a:pPr marL="0" indent="0" algn="ctr">
              <a:spcBef>
                <a:spcPts val="0"/>
              </a:spcBef>
              <a:buClrTx/>
              <a:buSzTx/>
              <a:buNone/>
              <a:defRPr/>
            </a:pPr>
            <a:r>
              <a:rPr lang="en-US" sz="3600" dirty="0"/>
              <a:t>how to best de</a:t>
            </a:r>
            <a:r>
              <a:rPr lang="en-US" sz="3600" dirty="0">
                <a:solidFill>
                  <a:srgbClr val="FF0000"/>
                </a:solidFill>
              </a:rPr>
              <a:t>scribe</a:t>
            </a:r>
          </a:p>
          <a:p>
            <a:pPr marL="0" indent="0" algn="ctr">
              <a:spcBef>
                <a:spcPts val="0"/>
              </a:spcBef>
              <a:buClrTx/>
              <a:buSzTx/>
              <a:buNone/>
              <a:defRPr/>
            </a:pPr>
            <a:r>
              <a:rPr lang="en-US" sz="3600" dirty="0"/>
              <a:t>a</a:t>
            </a:r>
            <a:r>
              <a:rPr lang="en-US" sz="3600" dirty="0">
                <a:solidFill>
                  <a:schemeClr val="tx1"/>
                </a:solidFill>
              </a:rPr>
              <a:t>ccurately de</a:t>
            </a:r>
            <a:r>
              <a:rPr lang="en-US" sz="3600" dirty="0">
                <a:solidFill>
                  <a:srgbClr val="FF0000"/>
                </a:solidFill>
              </a:rPr>
              <a:t>scribe</a:t>
            </a:r>
            <a:r>
              <a:rPr lang="en-US" sz="3600" dirty="0">
                <a:solidFill>
                  <a:schemeClr val="tx1"/>
                </a:solidFill>
              </a:rPr>
              <a:t>s</a:t>
            </a:r>
          </a:p>
          <a:p>
            <a:pPr marL="0" indent="0" algn="ctr">
              <a:spcBef>
                <a:spcPts val="0"/>
              </a:spcBef>
              <a:buClrTx/>
              <a:buSzTx/>
              <a:buNone/>
              <a:defRPr/>
            </a:pPr>
            <a:r>
              <a:rPr lang="en-US" sz="3600" dirty="0"/>
              <a:t>d</a:t>
            </a:r>
            <a:r>
              <a:rPr lang="en-US" sz="3600" dirty="0">
                <a:solidFill>
                  <a:schemeClr val="tx1"/>
                </a:solidFill>
              </a:rPr>
              <a:t>e</a:t>
            </a:r>
            <a:r>
              <a:rPr lang="en-US" sz="3600" dirty="0">
                <a:solidFill>
                  <a:srgbClr val="FF0000"/>
                </a:solidFill>
              </a:rPr>
              <a:t>scrib</a:t>
            </a:r>
            <a:r>
              <a:rPr lang="en-US" sz="3600" dirty="0">
                <a:solidFill>
                  <a:schemeClr val="tx1"/>
                </a:solidFill>
              </a:rPr>
              <a:t>ing his behavior</a:t>
            </a:r>
          </a:p>
          <a:p>
            <a:pPr marL="0" indent="0" algn="ctr">
              <a:spcBef>
                <a:spcPts val="0"/>
              </a:spcBef>
              <a:buClrTx/>
              <a:buSzTx/>
              <a:buNone/>
              <a:defRPr/>
            </a:pPr>
            <a:r>
              <a:rPr lang="en-US" sz="3600" dirty="0"/>
              <a:t>provide a de</a:t>
            </a:r>
            <a:r>
              <a:rPr lang="en-US" sz="3600" dirty="0">
                <a:solidFill>
                  <a:srgbClr val="FF0000"/>
                </a:solidFill>
              </a:rPr>
              <a:t>script</a:t>
            </a:r>
            <a:r>
              <a:rPr lang="en-US" sz="3600" dirty="0"/>
              <a:t>ion</a:t>
            </a:r>
          </a:p>
          <a:p>
            <a:pPr marL="0" indent="0" algn="ctr">
              <a:spcBef>
                <a:spcPts val="0"/>
              </a:spcBef>
              <a:buClrTx/>
              <a:buSzTx/>
              <a:buNone/>
              <a:defRPr/>
            </a:pPr>
            <a:r>
              <a:rPr lang="en-US" sz="3600" dirty="0"/>
              <a:t>he matches the de</a:t>
            </a:r>
            <a:r>
              <a:rPr lang="en-US" sz="3600" dirty="0">
                <a:solidFill>
                  <a:srgbClr val="FF0000"/>
                </a:solidFill>
              </a:rPr>
              <a:t>script</a:t>
            </a:r>
            <a:r>
              <a:rPr lang="en-US" sz="3600" dirty="0"/>
              <a:t>ion</a:t>
            </a:r>
          </a:p>
          <a:p>
            <a:pPr marL="0" indent="0" algn="ctr">
              <a:spcBef>
                <a:spcPts val="0"/>
              </a:spcBef>
              <a:buClrTx/>
              <a:buSzTx/>
              <a:buNone/>
              <a:defRPr/>
            </a:pPr>
            <a:r>
              <a:rPr lang="en-US" sz="3600" dirty="0"/>
              <a:t>job de</a:t>
            </a:r>
            <a:r>
              <a:rPr lang="en-US" sz="3600" dirty="0">
                <a:solidFill>
                  <a:srgbClr val="FF0000"/>
                </a:solidFill>
              </a:rPr>
              <a:t>script</a:t>
            </a:r>
            <a:r>
              <a:rPr lang="en-US" sz="3600" dirty="0"/>
              <a:t>ion </a:t>
            </a:r>
          </a:p>
          <a:p>
            <a:pPr marL="0" indent="0" algn="ctr">
              <a:spcBef>
                <a:spcPts val="0"/>
              </a:spcBef>
              <a:buClrTx/>
              <a:buSzTx/>
              <a:buNone/>
              <a:defRPr/>
            </a:pPr>
            <a:r>
              <a:rPr lang="en-US" sz="3600" dirty="0"/>
              <a:t>brief de</a:t>
            </a:r>
            <a:r>
              <a:rPr lang="en-US" sz="3600" dirty="0">
                <a:solidFill>
                  <a:srgbClr val="FF0000"/>
                </a:solidFill>
              </a:rPr>
              <a:t>script</a:t>
            </a:r>
            <a:r>
              <a:rPr lang="en-US" sz="3600" dirty="0"/>
              <a:t>ion</a:t>
            </a:r>
          </a:p>
          <a:p>
            <a:pPr marL="0" indent="0" algn="ctr">
              <a:spcBef>
                <a:spcPts val="0"/>
              </a:spcBef>
              <a:buClrTx/>
              <a:buSzTx/>
              <a:buNone/>
              <a:defRPr/>
            </a:pPr>
            <a:endParaRPr lang="en-US" sz="3600" dirty="0">
              <a:solidFill>
                <a:srgbClr val="FF0000"/>
              </a:solidFill>
            </a:endParaRPr>
          </a:p>
          <a:p>
            <a:pPr marL="0" indent="0" algn="ctr">
              <a:spcBef>
                <a:spcPts val="0"/>
              </a:spcBef>
              <a:buClrTx/>
              <a:buSzTx/>
              <a:buNone/>
              <a:defRPr/>
            </a:pPr>
            <a:endParaRPr lang="en-US" sz="3600" dirty="0">
              <a:solidFill>
                <a:srgbClr val="FF0000"/>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3600" dirty="0"/>
          </a:p>
          <a:p>
            <a:pPr marL="0" marR="0" lvl="0" indent="0" algn="ctr" defTabSz="914400" eaLnBrk="1" fontAlgn="auto" latinLnBrk="0" hangingPunct="1">
              <a:lnSpc>
                <a:spcPct val="100000"/>
              </a:lnSpc>
              <a:spcBef>
                <a:spcPts val="0"/>
              </a:spcBef>
              <a:spcAft>
                <a:spcPts val="0"/>
              </a:spcAft>
              <a:buClrTx/>
              <a:buSzTx/>
              <a:buFontTx/>
              <a:buNone/>
              <a:tabLst/>
              <a:defRPr/>
            </a:pPr>
            <a:endParaRPr lang="en-US" sz="3600" dirty="0"/>
          </a:p>
          <a:p>
            <a:pPr marL="0" marR="0" lvl="0" indent="0" defTabSz="914400" eaLnBrk="1" fontAlgn="auto" latinLnBrk="0" hangingPunct="1">
              <a:lnSpc>
                <a:spcPct val="100000"/>
              </a:lnSpc>
              <a:spcBef>
                <a:spcPts val="0"/>
              </a:spcBef>
              <a:spcAft>
                <a:spcPts val="0"/>
              </a:spcAft>
              <a:buClrTx/>
              <a:buSzTx/>
              <a:buFontTx/>
              <a:buNone/>
              <a:tabLst/>
              <a:defRPr/>
            </a:pPr>
            <a:endParaRPr lang="en-US" sz="7200" dirty="0"/>
          </a:p>
          <a:p>
            <a:pPr marL="0" marR="0" lvl="0" indent="0" defTabSz="914400" eaLnBrk="1" fontAlgn="auto" latinLnBrk="0" hangingPunct="1">
              <a:lnSpc>
                <a:spcPct val="100000"/>
              </a:lnSpc>
              <a:spcBef>
                <a:spcPts val="0"/>
              </a:spcBef>
              <a:spcAft>
                <a:spcPts val="0"/>
              </a:spcAft>
              <a:buClrTx/>
              <a:buSzTx/>
              <a:buFontTx/>
              <a:buNone/>
              <a:tabLst/>
              <a:defRPr/>
            </a:pPr>
            <a:endParaRPr lang="en-US" sz="7200" dirty="0"/>
          </a:p>
          <a:p>
            <a:pPr marL="0" marR="0" lvl="0" indent="0" defTabSz="914400" eaLnBrk="1" fontAlgn="auto" latinLnBrk="0" hangingPunct="1">
              <a:lnSpc>
                <a:spcPct val="100000"/>
              </a:lnSpc>
              <a:spcBef>
                <a:spcPts val="0"/>
              </a:spcBef>
              <a:spcAft>
                <a:spcPts val="0"/>
              </a:spcAft>
              <a:buClrTx/>
              <a:buSzTx/>
              <a:buFontTx/>
              <a:buNone/>
              <a:tabLst/>
              <a:defRPr/>
            </a:pPr>
            <a:endParaRPr lang="en-US" sz="7200" dirty="0"/>
          </a:p>
        </p:txBody>
      </p:sp>
      <p:pic>
        <p:nvPicPr>
          <p:cNvPr id="2" name="Picture 1" descr="CALI Reads">
            <a:extLst>
              <a:ext uri="{FF2B5EF4-FFF2-40B4-BE49-F238E27FC236}">
                <a16:creationId xmlns:a16="http://schemas.microsoft.com/office/drawing/2014/main" id="{93AE912A-22D9-4F84-B0BA-283B1ED7E043}"/>
              </a:ext>
            </a:extLst>
          </p:cNvPr>
          <p:cNvPicPr>
            <a:picLocks noChangeAspect="1"/>
          </p:cNvPicPr>
          <p:nvPr/>
        </p:nvPicPr>
        <p:blipFill>
          <a:blip r:embed="rId3"/>
          <a:stretch>
            <a:fillRect/>
          </a:stretch>
        </p:blipFill>
        <p:spPr>
          <a:xfrm>
            <a:off x="148952" y="6481949"/>
            <a:ext cx="1371600" cy="225631"/>
          </a:xfrm>
          <a:prstGeom prst="rect">
            <a:avLst/>
          </a:prstGeom>
        </p:spPr>
      </p:pic>
    </p:spTree>
    <p:extLst>
      <p:ext uri="{BB962C8B-B14F-4D97-AF65-F5344CB8AC3E}">
        <p14:creationId xmlns:p14="http://schemas.microsoft.com/office/powerpoint/2010/main" val="422313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FBD4C-AE68-4A0A-BABF-FD87DA4C6BE2}"/>
              </a:ext>
            </a:extLst>
          </p:cNvPr>
          <p:cNvSpPr>
            <a:spLocks noGrp="1"/>
          </p:cNvSpPr>
          <p:nvPr>
            <p:ph type="title"/>
          </p:nvPr>
        </p:nvSpPr>
        <p:spPr>
          <a:xfrm>
            <a:off x="0" y="571578"/>
            <a:ext cx="9144000" cy="994172"/>
          </a:xfrm>
        </p:spPr>
        <p:txBody>
          <a:bodyPr vert="horz" lIns="68580" tIns="34290" rIns="68580" bIns="34290" rtlCol="0" anchor="ctr">
            <a:noAutofit/>
          </a:bodyPr>
          <a:lstStyle/>
          <a:p>
            <a:pPr algn="ctr"/>
            <a:r>
              <a:rPr lang="en-US" sz="4000" b="1" dirty="0"/>
              <a:t>Add the Key Word to your Personal Dictionary</a:t>
            </a:r>
            <a:endParaRPr lang="en-US" sz="3600" dirty="0"/>
          </a:p>
        </p:txBody>
      </p:sp>
      <p:graphicFrame>
        <p:nvGraphicFramePr>
          <p:cNvPr id="4" name="Table 3">
            <a:extLst>
              <a:ext uri="{FF2B5EF4-FFF2-40B4-BE49-F238E27FC236}">
                <a16:creationId xmlns:a16="http://schemas.microsoft.com/office/drawing/2014/main" id="{5A10C9D4-6046-46B8-9690-A8E8B6350B5A}"/>
              </a:ext>
            </a:extLst>
          </p:cNvPr>
          <p:cNvGraphicFramePr>
            <a:graphicFrameLocks noGrp="1"/>
          </p:cNvGraphicFramePr>
          <p:nvPr>
            <p:extLst>
              <p:ext uri="{D42A27DB-BD31-4B8C-83A1-F6EECF244321}">
                <p14:modId xmlns:p14="http://schemas.microsoft.com/office/powerpoint/2010/main" val="948085432"/>
              </p:ext>
            </p:extLst>
          </p:nvPr>
        </p:nvGraphicFramePr>
        <p:xfrm>
          <a:off x="376947" y="1705357"/>
          <a:ext cx="8390108" cy="1524000"/>
        </p:xfrm>
        <a:graphic>
          <a:graphicData uri="http://schemas.openxmlformats.org/drawingml/2006/table">
            <a:tbl>
              <a:tblPr firstRow="1" bandRow="1">
                <a:tableStyleId>{00A15C55-8517-42AA-B614-E9B94910E393}</a:tableStyleId>
              </a:tblPr>
              <a:tblGrid>
                <a:gridCol w="1505917">
                  <a:extLst>
                    <a:ext uri="{9D8B030D-6E8A-4147-A177-3AD203B41FA5}">
                      <a16:colId xmlns:a16="http://schemas.microsoft.com/office/drawing/2014/main" val="1711988914"/>
                    </a:ext>
                  </a:extLst>
                </a:gridCol>
                <a:gridCol w="1075655">
                  <a:extLst>
                    <a:ext uri="{9D8B030D-6E8A-4147-A177-3AD203B41FA5}">
                      <a16:colId xmlns:a16="http://schemas.microsoft.com/office/drawing/2014/main" val="3952314703"/>
                    </a:ext>
                  </a:extLst>
                </a:gridCol>
                <a:gridCol w="1721048">
                  <a:extLst>
                    <a:ext uri="{9D8B030D-6E8A-4147-A177-3AD203B41FA5}">
                      <a16:colId xmlns:a16="http://schemas.microsoft.com/office/drawing/2014/main" val="3196961890"/>
                    </a:ext>
                  </a:extLst>
                </a:gridCol>
                <a:gridCol w="1505917">
                  <a:extLst>
                    <a:ext uri="{9D8B030D-6E8A-4147-A177-3AD203B41FA5}">
                      <a16:colId xmlns:a16="http://schemas.microsoft.com/office/drawing/2014/main" val="2624607175"/>
                    </a:ext>
                  </a:extLst>
                </a:gridCol>
                <a:gridCol w="2581571">
                  <a:extLst>
                    <a:ext uri="{9D8B030D-6E8A-4147-A177-3AD203B41FA5}">
                      <a16:colId xmlns:a16="http://schemas.microsoft.com/office/drawing/2014/main" val="2893369393"/>
                    </a:ext>
                  </a:extLst>
                </a:gridCol>
              </a:tblGrid>
              <a:tr h="754380">
                <a:tc>
                  <a:txBody>
                    <a:bodyPr/>
                    <a:lstStyle/>
                    <a:p>
                      <a:pPr marL="0" marR="0" algn="ctr">
                        <a:spcBef>
                          <a:spcPts val="0"/>
                        </a:spcBef>
                        <a:spcAft>
                          <a:spcPts val="0"/>
                        </a:spcAft>
                      </a:pPr>
                      <a:r>
                        <a:rPr lang="en-US" sz="1400" dirty="0">
                          <a:effectLst/>
                        </a:rPr>
                        <a:t>Key Word- Meaning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Prefix-Meaning</a:t>
                      </a:r>
                      <a:endParaRPr lang="en-US" sz="900" dirty="0">
                        <a:effectLst/>
                      </a:endParaRPr>
                    </a:p>
                    <a:p>
                      <a:pPr marL="0" marR="0" algn="ctr">
                        <a:spcBef>
                          <a:spcPts val="0"/>
                        </a:spcBef>
                        <a:spcAft>
                          <a:spcPts val="0"/>
                        </a:spcAft>
                      </a:pPr>
                      <a:r>
                        <a:rPr lang="en-US" sz="800" dirty="0">
                          <a:effectLst/>
                        </a:rPr>
                        <a:t>Negative (N)</a:t>
                      </a:r>
                      <a:endParaRPr lang="en-US" sz="900" dirty="0">
                        <a:effectLst/>
                      </a:endParaRPr>
                    </a:p>
                    <a:p>
                      <a:pPr marL="0" marR="0" algn="ctr">
                        <a:spcBef>
                          <a:spcPts val="0"/>
                        </a:spcBef>
                        <a:spcAft>
                          <a:spcPts val="0"/>
                        </a:spcAft>
                      </a:pPr>
                      <a:r>
                        <a:rPr lang="en-US" sz="800" dirty="0">
                          <a:effectLst/>
                        </a:rPr>
                        <a:t>Direction (D)</a:t>
                      </a:r>
                      <a:endParaRPr lang="en-US" sz="900" dirty="0">
                        <a:effectLst/>
                      </a:endParaRPr>
                    </a:p>
                    <a:p>
                      <a:pPr marL="0" marR="0" algn="ctr">
                        <a:spcBef>
                          <a:spcPts val="0"/>
                        </a:spcBef>
                        <a:spcAft>
                          <a:spcPts val="0"/>
                        </a:spcAft>
                      </a:pPr>
                      <a:r>
                        <a:rPr lang="en-US" sz="800" dirty="0">
                          <a:effectLst/>
                        </a:rPr>
                        <a:t>Intensify (I)</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Root (Variants)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Root Meaning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Sample Sentence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060961065"/>
                  </a:ext>
                </a:extLst>
              </a:tr>
              <a:tr h="685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de</a:t>
                      </a:r>
                      <a:r>
                        <a:rPr lang="en-US" sz="1600" dirty="0">
                          <a:solidFill>
                            <a:srgbClr val="C00000"/>
                          </a:solidFill>
                        </a:rPr>
                        <a:t>scribe</a:t>
                      </a:r>
                      <a:r>
                        <a:rPr lang="en-US" sz="1600" dirty="0">
                          <a:solidFill>
                            <a:schemeClr val="tx1"/>
                          </a:solidFill>
                        </a:rPr>
                        <a:t>/</a:t>
                      </a:r>
                      <a:br>
                        <a:rPr lang="en-US" sz="1600" dirty="0">
                          <a:solidFill>
                            <a:schemeClr val="tx1"/>
                          </a:solidFill>
                        </a:rPr>
                      </a:br>
                      <a:r>
                        <a:rPr lang="en-US" sz="1600" dirty="0">
                          <a:solidFill>
                            <a:schemeClr val="tx1"/>
                          </a:solidFill>
                        </a:rPr>
                        <a:t>de</a:t>
                      </a:r>
                      <a:r>
                        <a:rPr lang="en-US" sz="1600" dirty="0">
                          <a:solidFill>
                            <a:srgbClr val="C00000"/>
                          </a:solidFill>
                        </a:rPr>
                        <a:t>script</a:t>
                      </a:r>
                      <a:r>
                        <a:rPr lang="en-US" sz="1600" dirty="0">
                          <a:solidFill>
                            <a:schemeClr val="tx1"/>
                          </a:solidFill>
                        </a:rPr>
                        <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a:txBody>
                  <a:tcPr marL="51435" marR="51435" marT="0" marB="0">
                    <a:solidFill>
                      <a:schemeClr val="accent4">
                        <a:lumMod val="20000"/>
                        <a:lumOff val="80000"/>
                      </a:schemeClr>
                    </a:solidFill>
                  </a:tcPr>
                </a:tc>
                <a:tc>
                  <a:txBody>
                    <a:bodyPr/>
                    <a:lstStyle/>
                    <a:p>
                      <a:pPr algn="ct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C00000"/>
                          </a:solidFill>
                          <a:effectLst/>
                        </a:rPr>
                        <a:t> </a:t>
                      </a:r>
                      <a:r>
                        <a:rPr lang="en-US" sz="1600" dirty="0">
                          <a:solidFill>
                            <a:srgbClr val="C00000"/>
                          </a:solidFill>
                        </a:rPr>
                        <a:t>scribe, </a:t>
                      </a:r>
                      <a:r>
                        <a:rPr lang="en-US" sz="1600" dirty="0" err="1">
                          <a:solidFill>
                            <a:srgbClr val="C00000"/>
                          </a:solidFill>
                        </a:rPr>
                        <a:t>scrib</a:t>
                      </a:r>
                      <a:r>
                        <a:rPr lang="en-US" sz="1600" dirty="0">
                          <a:solidFill>
                            <a:srgbClr val="C00000"/>
                          </a:solidFill>
                        </a:rPr>
                        <a:t>, script</a:t>
                      </a:r>
                    </a:p>
                    <a:p>
                      <a:pPr marL="0" marR="0" algn="ctr">
                        <a:spcBef>
                          <a:spcPts val="0"/>
                        </a:spcBef>
                        <a:spcAft>
                          <a:spcPts val="0"/>
                        </a:spcAft>
                      </a:pPr>
                      <a:endParaRPr lang="en-US"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algn="ctr"/>
                      <a:endParaRPr lang="en-US" sz="1600" dirty="0"/>
                    </a:p>
                  </a:txBody>
                  <a:tcPr marL="51435" marR="51435" marT="0" marB="0">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extLst>
                  <a:ext uri="{0D108BD9-81ED-4DB2-BD59-A6C34878D82A}">
                    <a16:rowId xmlns:a16="http://schemas.microsoft.com/office/drawing/2014/main" val="3153474829"/>
                  </a:ext>
                </a:extLst>
              </a:tr>
            </a:tbl>
          </a:graphicData>
        </a:graphic>
      </p:graphicFrame>
      <p:graphicFrame>
        <p:nvGraphicFramePr>
          <p:cNvPr id="5" name="Table 4">
            <a:extLst>
              <a:ext uri="{FF2B5EF4-FFF2-40B4-BE49-F238E27FC236}">
                <a16:creationId xmlns:a16="http://schemas.microsoft.com/office/drawing/2014/main" id="{F4991E25-A9C1-4AED-A71E-E4ABEA0EF597}"/>
              </a:ext>
            </a:extLst>
          </p:cNvPr>
          <p:cNvGraphicFramePr>
            <a:graphicFrameLocks noGrp="1"/>
          </p:cNvGraphicFramePr>
          <p:nvPr>
            <p:extLst>
              <p:ext uri="{D42A27DB-BD31-4B8C-83A1-F6EECF244321}">
                <p14:modId xmlns:p14="http://schemas.microsoft.com/office/powerpoint/2010/main" val="1349622362"/>
              </p:ext>
            </p:extLst>
          </p:nvPr>
        </p:nvGraphicFramePr>
        <p:xfrm>
          <a:off x="376947" y="3527990"/>
          <a:ext cx="8390106" cy="2270760"/>
        </p:xfrm>
        <a:graphic>
          <a:graphicData uri="http://schemas.openxmlformats.org/drawingml/2006/table">
            <a:tbl>
              <a:tblPr firstRow="1" bandRow="1">
                <a:tableStyleId>{00A15C55-8517-42AA-B614-E9B94910E393}</a:tableStyleId>
              </a:tblPr>
              <a:tblGrid>
                <a:gridCol w="1506557">
                  <a:extLst>
                    <a:ext uri="{9D8B030D-6E8A-4147-A177-3AD203B41FA5}">
                      <a16:colId xmlns:a16="http://schemas.microsoft.com/office/drawing/2014/main" val="3608318498"/>
                    </a:ext>
                  </a:extLst>
                </a:gridCol>
                <a:gridCol w="1075398">
                  <a:extLst>
                    <a:ext uri="{9D8B030D-6E8A-4147-A177-3AD203B41FA5}">
                      <a16:colId xmlns:a16="http://schemas.microsoft.com/office/drawing/2014/main" val="500032294"/>
                    </a:ext>
                  </a:extLst>
                </a:gridCol>
                <a:gridCol w="3226750">
                  <a:extLst>
                    <a:ext uri="{9D8B030D-6E8A-4147-A177-3AD203B41FA5}">
                      <a16:colId xmlns:a16="http://schemas.microsoft.com/office/drawing/2014/main" val="527568314"/>
                    </a:ext>
                  </a:extLst>
                </a:gridCol>
                <a:gridCol w="2581401">
                  <a:extLst>
                    <a:ext uri="{9D8B030D-6E8A-4147-A177-3AD203B41FA5}">
                      <a16:colId xmlns:a16="http://schemas.microsoft.com/office/drawing/2014/main" val="512470954"/>
                    </a:ext>
                  </a:extLst>
                </a:gridCol>
              </a:tblGrid>
              <a:tr h="205740">
                <a:tc>
                  <a:txBody>
                    <a:bodyPr/>
                    <a:lstStyle/>
                    <a:p>
                      <a:pPr marL="0" marR="0" algn="ctr">
                        <a:spcBef>
                          <a:spcPts val="0"/>
                        </a:spcBef>
                        <a:spcAft>
                          <a:spcPts val="0"/>
                        </a:spcAft>
                      </a:pPr>
                      <a:r>
                        <a:rPr lang="en-US" sz="1400" dirty="0">
                          <a:effectLst/>
                        </a:rPr>
                        <a:t>Word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Prefix </a:t>
                      </a:r>
                      <a:r>
                        <a:rPr lang="en-US" sz="900" dirty="0">
                          <a:effectLst/>
                        </a:rPr>
                        <a:t>(N/D/I)</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Meaning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Sentence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831858328"/>
                  </a:ext>
                </a:extLst>
              </a:tr>
              <a:tr h="342900">
                <a:tc>
                  <a:txBody>
                    <a:bodyPr/>
                    <a:lstStyle/>
                    <a:p>
                      <a:pPr marL="0" marR="0" algn="l">
                        <a:spcBef>
                          <a:spcPts val="0"/>
                        </a:spcBef>
                        <a:spcAft>
                          <a:spcPts val="0"/>
                        </a:spcAft>
                      </a:pPr>
                      <a:r>
                        <a:rPr lang="en-US" sz="1200" dirty="0">
                          <a:effectLst/>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r>
                        <a:rPr lang="en-US" sz="12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r>
                        <a:rPr lang="en-US" sz="12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r>
                        <a:rPr lang="en-US" sz="12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extLst>
                  <a:ext uri="{0D108BD9-81ED-4DB2-BD59-A6C34878D82A}">
                    <a16:rowId xmlns:a16="http://schemas.microsoft.com/office/drawing/2014/main" val="614504491"/>
                  </a:ext>
                </a:extLst>
              </a:tr>
              <a:tr h="342900">
                <a:tc>
                  <a:txBody>
                    <a:bodyPr/>
                    <a:lstStyle/>
                    <a:p>
                      <a:pPr marL="0" marR="0" algn="l">
                        <a:spcBef>
                          <a:spcPts val="0"/>
                        </a:spcBef>
                        <a:spcAft>
                          <a:spcPts val="0"/>
                        </a:spcAft>
                      </a:pPr>
                      <a:r>
                        <a:rPr lang="en-US" sz="1200" dirty="0">
                          <a:effectLst/>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r>
                        <a:rPr lang="en-US" sz="12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r>
                        <a:rPr lang="en-US" sz="12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r>
                        <a:rPr lang="en-US" sz="12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extLst>
                  <a:ext uri="{0D108BD9-81ED-4DB2-BD59-A6C34878D82A}">
                    <a16:rowId xmlns:a16="http://schemas.microsoft.com/office/drawing/2014/main" val="4066924331"/>
                  </a:ext>
                </a:extLst>
              </a:tr>
              <a:tr h="342900">
                <a:tc>
                  <a:txBody>
                    <a:bodyPr/>
                    <a:lstStyle/>
                    <a:p>
                      <a:pPr marL="0" marR="0" algn="l">
                        <a:spcBef>
                          <a:spcPts val="0"/>
                        </a:spcBef>
                        <a:spcAft>
                          <a:spcPts val="0"/>
                        </a:spcAft>
                      </a:pPr>
                      <a:r>
                        <a:rPr lang="en-US" sz="1200" dirty="0">
                          <a:effectLst/>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r>
                        <a:rPr lang="en-US" sz="12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r>
                        <a:rPr lang="en-US" sz="12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r>
                        <a:rPr lang="en-US" sz="12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extLst>
                  <a:ext uri="{0D108BD9-81ED-4DB2-BD59-A6C34878D82A}">
                    <a16:rowId xmlns:a16="http://schemas.microsoft.com/office/drawing/2014/main" val="2420540027"/>
                  </a:ext>
                </a:extLst>
              </a:tr>
              <a:tr h="342900">
                <a:tc>
                  <a:txBody>
                    <a:bodyPr/>
                    <a:lstStyle/>
                    <a:p>
                      <a:pPr marL="0" marR="0" algn="l">
                        <a:spcBef>
                          <a:spcPts val="0"/>
                        </a:spcBef>
                        <a:spcAft>
                          <a:spcPts val="0"/>
                        </a:spcAft>
                      </a:pPr>
                      <a:r>
                        <a:rPr lang="en-US" sz="1200" dirty="0">
                          <a:effectLst/>
                        </a:rPr>
                        <a:t>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r>
                        <a:rPr lang="en-US" sz="12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r>
                        <a:rPr lang="en-US" sz="12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r>
                        <a:rPr lang="en-US" sz="12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extLst>
                  <a:ext uri="{0D108BD9-81ED-4DB2-BD59-A6C34878D82A}">
                    <a16:rowId xmlns:a16="http://schemas.microsoft.com/office/drawing/2014/main" val="589260912"/>
                  </a:ext>
                </a:extLst>
              </a:tr>
              <a:tr h="342900">
                <a:tc>
                  <a:txBody>
                    <a:bodyPr/>
                    <a:lstStyle/>
                    <a:p>
                      <a:pPr marL="0" marR="0" algn="l">
                        <a:spcBef>
                          <a:spcPts val="0"/>
                        </a:spcBef>
                        <a:spcAft>
                          <a:spcPts val="0"/>
                        </a:spcAft>
                      </a:pPr>
                      <a:r>
                        <a:rPr lang="en-US" sz="1200" dirty="0">
                          <a:effectLst/>
                        </a:rPr>
                        <a:t>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extLst>
                  <a:ext uri="{0D108BD9-81ED-4DB2-BD59-A6C34878D82A}">
                    <a16:rowId xmlns:a16="http://schemas.microsoft.com/office/drawing/2014/main" val="707749530"/>
                  </a:ext>
                </a:extLst>
              </a:tr>
              <a:tr h="342900">
                <a:tc>
                  <a:txBody>
                    <a:bodyPr/>
                    <a:lstStyle/>
                    <a:p>
                      <a:pPr marL="0" marR="0" algn="l">
                        <a:spcBef>
                          <a:spcPts val="0"/>
                        </a:spcBef>
                        <a:spcAft>
                          <a:spcPts val="0"/>
                        </a:spcAft>
                      </a:pPr>
                      <a:r>
                        <a:rPr lang="en-US" sz="1200" dirty="0">
                          <a:effectLst/>
                        </a:rPr>
                        <a:t>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extLst>
                  <a:ext uri="{0D108BD9-81ED-4DB2-BD59-A6C34878D82A}">
                    <a16:rowId xmlns:a16="http://schemas.microsoft.com/office/drawing/2014/main" val="3250872713"/>
                  </a:ext>
                </a:extLst>
              </a:tr>
            </a:tbl>
          </a:graphicData>
        </a:graphic>
      </p:graphicFrame>
      <p:pic>
        <p:nvPicPr>
          <p:cNvPr id="3" name="Picture 2" descr="CALI Reads">
            <a:extLst>
              <a:ext uri="{FF2B5EF4-FFF2-40B4-BE49-F238E27FC236}">
                <a16:creationId xmlns:a16="http://schemas.microsoft.com/office/drawing/2014/main" id="{5E9F40E4-6BD9-4380-B1BE-CEB00A0C0CF4}"/>
              </a:ext>
            </a:extLst>
          </p:cNvPr>
          <p:cNvPicPr>
            <a:picLocks noChangeAspect="1"/>
          </p:cNvPicPr>
          <p:nvPr/>
        </p:nvPicPr>
        <p:blipFill>
          <a:blip r:embed="rId2"/>
          <a:stretch>
            <a:fillRect/>
          </a:stretch>
        </p:blipFill>
        <p:spPr>
          <a:xfrm>
            <a:off x="148952" y="6481949"/>
            <a:ext cx="1371600" cy="225631"/>
          </a:xfrm>
          <a:prstGeom prst="rect">
            <a:avLst/>
          </a:prstGeom>
        </p:spPr>
      </p:pic>
      <p:sp>
        <p:nvSpPr>
          <p:cNvPr id="6" name="Up Arrow 2" descr="up arrow indicating &quot;describe, description&quot; in the Key Word-Meaning column">
            <a:extLst>
              <a:ext uri="{FF2B5EF4-FFF2-40B4-BE49-F238E27FC236}">
                <a16:creationId xmlns:a16="http://schemas.microsoft.com/office/drawing/2014/main" id="{D8026E45-5FD5-477F-B583-52FF6289FC86}"/>
              </a:ext>
            </a:extLst>
          </p:cNvPr>
          <p:cNvSpPr/>
          <p:nvPr/>
        </p:nvSpPr>
        <p:spPr>
          <a:xfrm>
            <a:off x="688848" y="3004580"/>
            <a:ext cx="926592" cy="1515129"/>
          </a:xfrm>
          <a:prstGeom prst="up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46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51104"/>
            <a:ext cx="6508377" cy="1143000"/>
          </a:xfrm>
        </p:spPr>
        <p:txBody>
          <a:bodyPr>
            <a:normAutofit fontScale="90000"/>
          </a:bodyPr>
          <a:lstStyle/>
          <a:p>
            <a:r>
              <a:rPr lang="en-US" b="1" i="1" dirty="0">
                <a:solidFill>
                  <a:schemeClr val="tx1"/>
                </a:solidFill>
              </a:rPr>
              <a:t>How well do you know the words </a:t>
            </a:r>
            <a:r>
              <a:rPr lang="en-US" b="1" i="1" dirty="0"/>
              <a:t>de</a:t>
            </a:r>
            <a:r>
              <a:rPr lang="en-US" b="1" i="1" dirty="0">
                <a:solidFill>
                  <a:srgbClr val="FF0000"/>
                </a:solidFill>
              </a:rPr>
              <a:t>scribe </a:t>
            </a:r>
            <a:r>
              <a:rPr lang="en-US" b="1" i="1" dirty="0"/>
              <a:t>&amp; de</a:t>
            </a:r>
            <a:r>
              <a:rPr lang="en-US" b="1" i="1" dirty="0">
                <a:solidFill>
                  <a:srgbClr val="FF0000"/>
                </a:solidFill>
              </a:rPr>
              <a:t>script</a:t>
            </a:r>
            <a:r>
              <a:rPr lang="en-US" b="1" i="1" dirty="0"/>
              <a:t>ion</a:t>
            </a:r>
            <a:r>
              <a:rPr lang="en-US" b="1" i="1" dirty="0">
                <a:solidFill>
                  <a:schemeClr val="tx1"/>
                </a:solidFill>
              </a:rPr>
              <a:t>?</a:t>
            </a:r>
          </a:p>
        </p:txBody>
      </p:sp>
      <p:sp>
        <p:nvSpPr>
          <p:cNvPr id="3" name="Content Placeholder 2"/>
          <p:cNvSpPr>
            <a:spLocks noGrp="1"/>
          </p:cNvSpPr>
          <p:nvPr>
            <p:ph idx="1"/>
          </p:nvPr>
        </p:nvSpPr>
        <p:spPr>
          <a:xfrm>
            <a:off x="457198" y="1990345"/>
            <a:ext cx="8199122" cy="3532632"/>
          </a:xfrm>
        </p:spPr>
        <p:txBody>
          <a:bodyPr>
            <a:noAutofit/>
          </a:bodyPr>
          <a:lstStyle/>
          <a:p>
            <a:pPr marL="0" indent="0">
              <a:buNone/>
            </a:pPr>
            <a:r>
              <a:rPr lang="en-US" sz="2400" dirty="0"/>
              <a:t>1- I don’t know them.</a:t>
            </a:r>
          </a:p>
          <a:p>
            <a:pPr marL="0" indent="0">
              <a:buNone/>
            </a:pPr>
            <a:endParaRPr lang="en-US" sz="2400" dirty="0"/>
          </a:p>
          <a:p>
            <a:pPr marL="0" indent="0">
              <a:buNone/>
            </a:pPr>
            <a:r>
              <a:rPr lang="en-US" sz="2400" dirty="0"/>
              <a:t>2- I’ve heard/seen them, but I don’t know the exact meaning.</a:t>
            </a:r>
          </a:p>
          <a:p>
            <a:pPr marL="0" indent="0">
              <a:buNone/>
            </a:pPr>
            <a:endParaRPr lang="en-US" sz="2400" dirty="0"/>
          </a:p>
          <a:p>
            <a:pPr marL="0" indent="0">
              <a:buNone/>
            </a:pPr>
            <a:r>
              <a:rPr lang="en-US" sz="2400" dirty="0"/>
              <a:t>3- I can use them in a sentence.</a:t>
            </a:r>
          </a:p>
          <a:p>
            <a:pPr marL="0" indent="0">
              <a:buNone/>
            </a:pPr>
            <a:endParaRPr lang="en-US" sz="2400" dirty="0"/>
          </a:p>
          <a:p>
            <a:pPr marL="0" indent="0">
              <a:buNone/>
            </a:pPr>
            <a:r>
              <a:rPr lang="en-US" sz="2400" dirty="0"/>
              <a:t>4-  I can analyze them and explain the root and affix meaning. </a:t>
            </a:r>
          </a:p>
        </p:txBody>
      </p:sp>
      <p:pic>
        <p:nvPicPr>
          <p:cNvPr id="5" name="Picture 4" descr="CALI Reads">
            <a:extLst>
              <a:ext uri="{FF2B5EF4-FFF2-40B4-BE49-F238E27FC236}">
                <a16:creationId xmlns:a16="http://schemas.microsoft.com/office/drawing/2014/main" id="{8226AB48-F127-4444-A720-27E9F1691776}"/>
              </a:ext>
            </a:extLst>
          </p:cNvPr>
          <p:cNvPicPr>
            <a:picLocks noChangeAspect="1"/>
          </p:cNvPicPr>
          <p:nvPr/>
        </p:nvPicPr>
        <p:blipFill>
          <a:blip r:embed="rId3"/>
          <a:stretch>
            <a:fillRect/>
          </a:stretch>
        </p:blipFill>
        <p:spPr>
          <a:xfrm>
            <a:off x="148952" y="6481949"/>
            <a:ext cx="1371600" cy="225631"/>
          </a:xfrm>
          <a:prstGeom prst="rect">
            <a:avLst/>
          </a:prstGeom>
        </p:spPr>
      </p:pic>
    </p:spTree>
    <p:extLst>
      <p:ext uri="{BB962C8B-B14F-4D97-AF65-F5344CB8AC3E}">
        <p14:creationId xmlns:p14="http://schemas.microsoft.com/office/powerpoint/2010/main" val="2140884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6753" y="207265"/>
            <a:ext cx="8229600" cy="524256"/>
          </a:xfrm>
        </p:spPr>
        <p:txBody>
          <a:bodyPr>
            <a:normAutofit fontScale="90000"/>
          </a:bodyPr>
          <a:lstStyle/>
          <a:p>
            <a:pPr algn="ctr"/>
            <a:br>
              <a:rPr lang="en-US" b="1" i="1" dirty="0"/>
            </a:br>
            <a:br>
              <a:rPr lang="en-US" b="1" i="1" dirty="0"/>
            </a:br>
            <a:br>
              <a:rPr lang="en-US" b="1" i="1" dirty="0"/>
            </a:br>
            <a:br>
              <a:rPr lang="en-US" b="1" i="1" dirty="0"/>
            </a:br>
            <a:br>
              <a:rPr lang="en-US" b="1" i="1" dirty="0"/>
            </a:br>
            <a:br>
              <a:rPr lang="en-US" b="1" i="1" dirty="0"/>
            </a:br>
            <a:r>
              <a:rPr lang="en-US" b="1" i="1" dirty="0"/>
              <a:t>de</a:t>
            </a:r>
            <a:r>
              <a:rPr lang="en-US" b="1" i="1" dirty="0">
                <a:solidFill>
                  <a:schemeClr val="tx1"/>
                </a:solidFill>
              </a:rPr>
              <a:t>= down </a:t>
            </a:r>
            <a:r>
              <a:rPr lang="en-US" sz="1800" b="1" i="1" dirty="0">
                <a:solidFill>
                  <a:schemeClr val="tx1"/>
                </a:solidFill>
              </a:rPr>
              <a:t>(also of, from)</a:t>
            </a:r>
            <a:br>
              <a:rPr lang="en-US" sz="1800" b="1" i="1" dirty="0"/>
            </a:br>
            <a:r>
              <a:rPr lang="en-US" b="1" i="1" dirty="0">
                <a:solidFill>
                  <a:srgbClr val="FF0000"/>
                </a:solidFill>
              </a:rPr>
              <a:t>scribe</a:t>
            </a:r>
            <a:r>
              <a:rPr lang="en-US" b="1" i="1" dirty="0"/>
              <a:t>/</a:t>
            </a:r>
            <a:r>
              <a:rPr lang="en-US" b="1" i="1" dirty="0">
                <a:solidFill>
                  <a:srgbClr val="FF0000"/>
                </a:solidFill>
              </a:rPr>
              <a:t>script</a:t>
            </a:r>
            <a:r>
              <a:rPr lang="en-US" b="1" i="1" dirty="0"/>
              <a:t>= to write, written</a:t>
            </a:r>
            <a:br>
              <a:rPr lang="en-US" b="1" i="1" dirty="0"/>
            </a:br>
            <a:br>
              <a:rPr lang="en-US" b="1" i="1" dirty="0"/>
            </a:br>
            <a:r>
              <a:rPr lang="en-US" b="1" i="1" dirty="0"/>
              <a:t>de</a:t>
            </a:r>
            <a:r>
              <a:rPr lang="en-US" b="1" i="1" dirty="0">
                <a:solidFill>
                  <a:srgbClr val="FF0000"/>
                </a:solidFill>
              </a:rPr>
              <a:t>scribe</a:t>
            </a:r>
            <a:r>
              <a:rPr lang="en-US" b="1" i="1" dirty="0">
                <a:solidFill>
                  <a:schemeClr val="tx1"/>
                </a:solidFill>
              </a:rPr>
              <a:t>- to write down</a:t>
            </a:r>
            <a:br>
              <a:rPr lang="en-US" b="1" i="1" dirty="0">
                <a:solidFill>
                  <a:schemeClr val="tx1"/>
                </a:solidFill>
              </a:rPr>
            </a:br>
            <a:r>
              <a:rPr lang="en-US" b="1" i="1" dirty="0"/>
              <a:t>de</a:t>
            </a:r>
            <a:r>
              <a:rPr lang="en-US" b="1" i="1" dirty="0">
                <a:solidFill>
                  <a:srgbClr val="FF0000"/>
                </a:solidFill>
              </a:rPr>
              <a:t>scription</a:t>
            </a:r>
            <a:r>
              <a:rPr lang="en-US" b="1" i="1" dirty="0"/>
              <a:t>- written down</a:t>
            </a:r>
            <a:br>
              <a:rPr lang="en-US" b="1" i="1" dirty="0"/>
            </a:br>
            <a:br>
              <a:rPr lang="en-US" b="1" i="1" dirty="0"/>
            </a:br>
            <a:endParaRPr lang="en-US" b="1" i="1" dirty="0"/>
          </a:p>
        </p:txBody>
      </p:sp>
      <p:sp>
        <p:nvSpPr>
          <p:cNvPr id="3" name="Content Placeholder 2"/>
          <p:cNvSpPr>
            <a:spLocks noGrp="1"/>
          </p:cNvSpPr>
          <p:nvPr>
            <p:ph idx="1"/>
          </p:nvPr>
        </p:nvSpPr>
        <p:spPr>
          <a:xfrm>
            <a:off x="396753" y="3066287"/>
            <a:ext cx="8439548" cy="4872341"/>
          </a:xfrm>
        </p:spPr>
        <p:txBody>
          <a:bodyPr>
            <a:normAutofit/>
          </a:bodyPr>
          <a:lstStyle/>
          <a:p>
            <a:pPr marL="0" indent="0" algn="ctr">
              <a:buNone/>
            </a:pPr>
            <a:endParaRPr lang="en-US" b="1" i="1" dirty="0"/>
          </a:p>
          <a:p>
            <a:pPr marL="0" indent="0" algn="ctr">
              <a:buNone/>
            </a:pPr>
            <a:r>
              <a:rPr lang="en-US" sz="2800" b="1" i="1" dirty="0"/>
              <a:t>Meaning</a:t>
            </a:r>
            <a:r>
              <a:rPr lang="en-US" sz="2800" dirty="0"/>
              <a:t>: If we de</a:t>
            </a:r>
            <a:r>
              <a:rPr lang="en-US" sz="2800" dirty="0">
                <a:solidFill>
                  <a:srgbClr val="FF0000"/>
                </a:solidFill>
              </a:rPr>
              <a:t>scribe</a:t>
            </a:r>
            <a:r>
              <a:rPr lang="en-US" sz="2800" dirty="0"/>
              <a:t> something we may tell or </a:t>
            </a:r>
            <a:r>
              <a:rPr lang="en-US" sz="2800" dirty="0">
                <a:solidFill>
                  <a:srgbClr val="FF0000"/>
                </a:solidFill>
              </a:rPr>
              <a:t>write</a:t>
            </a:r>
            <a:r>
              <a:rPr lang="en-US" sz="2800" dirty="0"/>
              <a:t> about it using words. A de</a:t>
            </a:r>
            <a:r>
              <a:rPr lang="en-US" sz="2800" dirty="0">
                <a:solidFill>
                  <a:srgbClr val="FF0000"/>
                </a:solidFill>
              </a:rPr>
              <a:t>script</a:t>
            </a:r>
            <a:r>
              <a:rPr lang="en-US" sz="2800" dirty="0"/>
              <a:t>ion may be something oral or </a:t>
            </a:r>
            <a:r>
              <a:rPr lang="en-US" sz="2800" dirty="0">
                <a:solidFill>
                  <a:srgbClr val="FF0000"/>
                </a:solidFill>
              </a:rPr>
              <a:t>written</a:t>
            </a:r>
            <a:r>
              <a:rPr lang="en-US" sz="2800" dirty="0"/>
              <a:t> about a person, place, thing, action, feelings, etc. </a:t>
            </a:r>
          </a:p>
          <a:p>
            <a:pPr marL="0" indent="0" algn="ctr">
              <a:buNone/>
            </a:pPr>
            <a:endParaRPr lang="en-US" sz="2800" dirty="0"/>
          </a:p>
          <a:p>
            <a:pPr marL="0" indent="0" algn="ctr">
              <a:buNone/>
            </a:pPr>
            <a:r>
              <a:rPr lang="en-US" sz="2800" dirty="0"/>
              <a:t>Let’s look at some examples</a:t>
            </a:r>
            <a:r>
              <a:rPr lang="mr-IN" sz="2800" dirty="0"/>
              <a:t>…</a:t>
            </a:r>
            <a:endParaRPr lang="en-US" sz="2800" dirty="0"/>
          </a:p>
        </p:txBody>
      </p:sp>
      <p:pic>
        <p:nvPicPr>
          <p:cNvPr id="5" name="Picture 4" descr="CALI Reads">
            <a:extLst>
              <a:ext uri="{FF2B5EF4-FFF2-40B4-BE49-F238E27FC236}">
                <a16:creationId xmlns:a16="http://schemas.microsoft.com/office/drawing/2014/main" id="{2AB3D5BF-F008-43BE-AFB0-50B96908F16F}"/>
              </a:ext>
            </a:extLst>
          </p:cNvPr>
          <p:cNvPicPr>
            <a:picLocks noChangeAspect="1"/>
          </p:cNvPicPr>
          <p:nvPr/>
        </p:nvPicPr>
        <p:blipFill>
          <a:blip r:embed="rId3"/>
          <a:stretch>
            <a:fillRect/>
          </a:stretch>
        </p:blipFill>
        <p:spPr>
          <a:xfrm>
            <a:off x="148952" y="6481949"/>
            <a:ext cx="1371600" cy="225631"/>
          </a:xfrm>
          <a:prstGeom prst="rect">
            <a:avLst/>
          </a:prstGeom>
        </p:spPr>
      </p:pic>
    </p:spTree>
    <p:extLst>
      <p:ext uri="{BB962C8B-B14F-4D97-AF65-F5344CB8AC3E}">
        <p14:creationId xmlns:p14="http://schemas.microsoft.com/office/powerpoint/2010/main" val="2145702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70763"/>
            <a:ext cx="9144000" cy="2453640"/>
          </a:xfrm>
        </p:spPr>
        <p:txBody>
          <a:bodyPr>
            <a:normAutofit fontScale="90000"/>
          </a:bodyPr>
          <a:lstStyle/>
          <a:p>
            <a:pPr algn="ctr"/>
            <a:r>
              <a:rPr lang="en-US" sz="3100" b="1" i="1" dirty="0"/>
              <a:t>de</a:t>
            </a:r>
            <a:r>
              <a:rPr lang="en-US" sz="3100" b="1" i="1" dirty="0">
                <a:solidFill>
                  <a:srgbClr val="FF0000"/>
                </a:solidFill>
              </a:rPr>
              <a:t>scribe</a:t>
            </a:r>
            <a:br>
              <a:rPr lang="en-US" sz="3100" b="1" i="1" dirty="0">
                <a:solidFill>
                  <a:srgbClr val="FF0000"/>
                </a:solidFill>
              </a:rPr>
            </a:br>
            <a:r>
              <a:rPr lang="en-US" sz="3100" b="1" i="1" dirty="0"/>
              <a:t>de</a:t>
            </a:r>
            <a:r>
              <a:rPr lang="en-US" sz="3100" b="1" i="1" dirty="0">
                <a:solidFill>
                  <a:srgbClr val="FF0000"/>
                </a:solidFill>
              </a:rPr>
              <a:t>script</a:t>
            </a:r>
            <a:r>
              <a:rPr lang="en-US" sz="3100" b="1" i="1" dirty="0"/>
              <a:t>ion</a:t>
            </a:r>
            <a:br>
              <a:rPr lang="en-US" sz="3100" b="1" i="1" dirty="0"/>
            </a:br>
            <a:r>
              <a:rPr lang="en-US" sz="3100" b="1" i="1" dirty="0"/>
              <a:t>de</a:t>
            </a:r>
            <a:r>
              <a:rPr lang="en-US" sz="3100" b="1" i="1" dirty="0">
                <a:solidFill>
                  <a:schemeClr val="tx1"/>
                </a:solidFill>
              </a:rPr>
              <a:t>= down  </a:t>
            </a:r>
            <a:r>
              <a:rPr lang="en-US" sz="3100" b="1" i="1" dirty="0"/>
              <a:t>	 </a:t>
            </a:r>
            <a:r>
              <a:rPr lang="en-US" sz="3100" b="1" i="1" dirty="0">
                <a:solidFill>
                  <a:srgbClr val="FF0000"/>
                </a:solidFill>
              </a:rPr>
              <a:t>scribe</a:t>
            </a:r>
            <a:r>
              <a:rPr lang="en-US" sz="3100" b="1" i="1" dirty="0"/>
              <a:t>/</a:t>
            </a:r>
            <a:r>
              <a:rPr lang="en-US" sz="3100" b="1" i="1" dirty="0">
                <a:solidFill>
                  <a:srgbClr val="FF0000"/>
                </a:solidFill>
              </a:rPr>
              <a:t>script</a:t>
            </a:r>
            <a:r>
              <a:rPr lang="en-US" sz="3100" b="1" i="1" dirty="0"/>
              <a:t>= write/written </a:t>
            </a:r>
            <a:br>
              <a:rPr lang="en-US" b="1" i="1" dirty="0"/>
            </a:br>
            <a:br>
              <a:rPr lang="en-US" b="1" i="1" dirty="0"/>
            </a:br>
            <a:endParaRPr lang="en-US" dirty="0">
              <a:solidFill>
                <a:schemeClr val="tx1"/>
              </a:solidFill>
            </a:endParaRPr>
          </a:p>
        </p:txBody>
      </p:sp>
      <p:sp>
        <p:nvSpPr>
          <p:cNvPr id="12" name="TextBox 11"/>
          <p:cNvSpPr txBox="1"/>
          <p:nvPr/>
        </p:nvSpPr>
        <p:spPr>
          <a:xfrm>
            <a:off x="-134734" y="1588288"/>
            <a:ext cx="4838573" cy="1015663"/>
          </a:xfrm>
          <a:prstGeom prst="rect">
            <a:avLst/>
          </a:prstGeom>
          <a:noFill/>
        </p:spPr>
        <p:txBody>
          <a:bodyPr wrap="square" rtlCol="0">
            <a:spAutoFit/>
          </a:bodyPr>
          <a:lstStyle/>
          <a:p>
            <a:pPr algn="ctr"/>
            <a:r>
              <a:rPr lang="en-US" sz="2000" dirty="0"/>
              <a:t>If you witness someone commit a crime, a police officer may ask you to de</a:t>
            </a:r>
            <a:r>
              <a:rPr lang="en-US" sz="2000" dirty="0">
                <a:solidFill>
                  <a:srgbClr val="FF0000"/>
                </a:solidFill>
              </a:rPr>
              <a:t>scribe</a:t>
            </a:r>
            <a:r>
              <a:rPr lang="en-US" sz="2000" dirty="0"/>
              <a:t> the person you saw. </a:t>
            </a:r>
          </a:p>
        </p:txBody>
      </p:sp>
      <p:pic>
        <p:nvPicPr>
          <p:cNvPr id="5" name="Picture 4" descr="police officer taking a witness stat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413" y="2603951"/>
            <a:ext cx="2355388" cy="3128495"/>
          </a:xfrm>
          <a:prstGeom prst="rect">
            <a:avLst/>
          </a:prstGeom>
        </p:spPr>
      </p:pic>
      <p:sp>
        <p:nvSpPr>
          <p:cNvPr id="7" name="TextBox 6"/>
          <p:cNvSpPr txBox="1"/>
          <p:nvPr/>
        </p:nvSpPr>
        <p:spPr>
          <a:xfrm>
            <a:off x="132688" y="5929373"/>
            <a:ext cx="4303726" cy="707886"/>
          </a:xfrm>
          <a:prstGeom prst="rect">
            <a:avLst/>
          </a:prstGeom>
          <a:noFill/>
        </p:spPr>
        <p:txBody>
          <a:bodyPr wrap="square" rtlCol="0">
            <a:spAutoFit/>
          </a:bodyPr>
          <a:lstStyle/>
          <a:p>
            <a:pPr algn="ctr"/>
            <a:r>
              <a:rPr lang="en-US" sz="2000" dirty="0"/>
              <a:t>The officer will have to file the de</a:t>
            </a:r>
            <a:r>
              <a:rPr lang="en-US" sz="2000" dirty="0">
                <a:solidFill>
                  <a:srgbClr val="FF0000"/>
                </a:solidFill>
              </a:rPr>
              <a:t>script</a:t>
            </a:r>
            <a:r>
              <a:rPr lang="en-US" sz="2000" dirty="0"/>
              <a:t>ion as part of his report.  </a:t>
            </a:r>
          </a:p>
        </p:txBody>
      </p:sp>
      <p:sp>
        <p:nvSpPr>
          <p:cNvPr id="6" name="Rectangle 5"/>
          <p:cNvSpPr/>
          <p:nvPr/>
        </p:nvSpPr>
        <p:spPr>
          <a:xfrm>
            <a:off x="4890688" y="2271715"/>
            <a:ext cx="4572000" cy="707886"/>
          </a:xfrm>
          <a:prstGeom prst="rect">
            <a:avLst/>
          </a:prstGeom>
        </p:spPr>
        <p:txBody>
          <a:bodyPr>
            <a:spAutoFit/>
          </a:bodyPr>
          <a:lstStyle/>
          <a:p>
            <a:pPr algn="ctr"/>
            <a:r>
              <a:rPr lang="en-US" sz="2000" dirty="0"/>
              <a:t>I found the perfect job de</a:t>
            </a:r>
            <a:r>
              <a:rPr lang="en-US" sz="2000" dirty="0">
                <a:solidFill>
                  <a:srgbClr val="FF0000"/>
                </a:solidFill>
              </a:rPr>
              <a:t>script</a:t>
            </a:r>
            <a:r>
              <a:rPr lang="en-US" sz="2000" dirty="0"/>
              <a:t>ion in </a:t>
            </a:r>
          </a:p>
          <a:p>
            <a:pPr algn="ctr"/>
            <a:r>
              <a:rPr lang="en-US" sz="2000" dirty="0"/>
              <a:t>the newspaper.  </a:t>
            </a:r>
          </a:p>
        </p:txBody>
      </p:sp>
      <p:pic>
        <p:nvPicPr>
          <p:cNvPr id="8" name="Picture 7" descr="&quot;opportunity knocks&quot; add circled in a newspap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9280" y="2979601"/>
            <a:ext cx="3061432" cy="2042282"/>
          </a:xfrm>
          <a:prstGeom prst="rect">
            <a:avLst/>
          </a:prstGeom>
        </p:spPr>
      </p:pic>
      <p:sp>
        <p:nvSpPr>
          <p:cNvPr id="4" name="TextBox 3"/>
          <p:cNvSpPr txBox="1"/>
          <p:nvPr/>
        </p:nvSpPr>
        <p:spPr>
          <a:xfrm>
            <a:off x="5428870" y="5122712"/>
            <a:ext cx="3542252" cy="646331"/>
          </a:xfrm>
          <a:prstGeom prst="rect">
            <a:avLst/>
          </a:prstGeom>
          <a:noFill/>
        </p:spPr>
        <p:txBody>
          <a:bodyPr wrap="none" rtlCol="0">
            <a:spAutoFit/>
          </a:bodyPr>
          <a:lstStyle/>
          <a:p>
            <a:pPr algn="ctr"/>
            <a:r>
              <a:rPr lang="en-US" dirty="0"/>
              <a:t>What do you think a job de</a:t>
            </a:r>
            <a:r>
              <a:rPr lang="en-US" dirty="0">
                <a:solidFill>
                  <a:srgbClr val="FF0000"/>
                </a:solidFill>
              </a:rPr>
              <a:t>script</a:t>
            </a:r>
            <a:r>
              <a:rPr lang="en-US" dirty="0"/>
              <a:t>ion</a:t>
            </a:r>
          </a:p>
          <a:p>
            <a:pPr algn="ctr"/>
            <a:r>
              <a:rPr lang="en-US" dirty="0"/>
              <a:t>for a principal would say? </a:t>
            </a:r>
          </a:p>
        </p:txBody>
      </p:sp>
      <p:sp>
        <p:nvSpPr>
          <p:cNvPr id="9" name="TextBox 8"/>
          <p:cNvSpPr txBox="1"/>
          <p:nvPr/>
        </p:nvSpPr>
        <p:spPr>
          <a:xfrm>
            <a:off x="5599172" y="5879803"/>
            <a:ext cx="3155031" cy="923330"/>
          </a:xfrm>
          <a:prstGeom prst="rect">
            <a:avLst/>
          </a:prstGeom>
          <a:noFill/>
        </p:spPr>
        <p:txBody>
          <a:bodyPr wrap="none" rtlCol="0">
            <a:spAutoFit/>
          </a:bodyPr>
          <a:lstStyle/>
          <a:p>
            <a:pPr algn="ctr"/>
            <a:r>
              <a:rPr lang="en-US" dirty="0"/>
              <a:t>A job de</a:t>
            </a:r>
            <a:r>
              <a:rPr lang="en-US" dirty="0">
                <a:solidFill>
                  <a:srgbClr val="FF0000"/>
                </a:solidFill>
              </a:rPr>
              <a:t>script</a:t>
            </a:r>
            <a:r>
              <a:rPr lang="en-US" dirty="0"/>
              <a:t>ion</a:t>
            </a:r>
          </a:p>
          <a:p>
            <a:pPr algn="ctr"/>
            <a:r>
              <a:rPr lang="en-US" dirty="0"/>
              <a:t>for a principal would de</a:t>
            </a:r>
            <a:r>
              <a:rPr lang="en-US" dirty="0">
                <a:solidFill>
                  <a:srgbClr val="FF0000"/>
                </a:solidFill>
              </a:rPr>
              <a:t>scribe</a:t>
            </a:r>
            <a:r>
              <a:rPr lang="en-US" dirty="0"/>
              <a:t> </a:t>
            </a:r>
          </a:p>
          <a:p>
            <a:pPr algn="ctr"/>
            <a:r>
              <a:rPr lang="en-US" dirty="0"/>
              <a:t>someone who is____________.</a:t>
            </a:r>
          </a:p>
        </p:txBody>
      </p:sp>
      <p:pic>
        <p:nvPicPr>
          <p:cNvPr id="3" name="Picture 2" descr="CALI Reads">
            <a:extLst>
              <a:ext uri="{FF2B5EF4-FFF2-40B4-BE49-F238E27FC236}">
                <a16:creationId xmlns:a16="http://schemas.microsoft.com/office/drawing/2014/main" id="{5DE5CC59-15D4-47B7-8711-E97974EF82CC}"/>
              </a:ext>
            </a:extLst>
          </p:cNvPr>
          <p:cNvPicPr>
            <a:picLocks noChangeAspect="1"/>
          </p:cNvPicPr>
          <p:nvPr/>
        </p:nvPicPr>
        <p:blipFill>
          <a:blip r:embed="rId5"/>
          <a:stretch>
            <a:fillRect/>
          </a:stretch>
        </p:blipFill>
        <p:spPr>
          <a:xfrm>
            <a:off x="189614" y="124342"/>
            <a:ext cx="1371600" cy="225631"/>
          </a:xfrm>
          <a:prstGeom prst="rect">
            <a:avLst/>
          </a:prstGeom>
        </p:spPr>
      </p:pic>
    </p:spTree>
    <p:extLst>
      <p:ext uri="{BB962C8B-B14F-4D97-AF65-F5344CB8AC3E}">
        <p14:creationId xmlns:p14="http://schemas.microsoft.com/office/powerpoint/2010/main" val="201570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FBD4C-AE68-4A0A-BABF-FD87DA4C6BE2}"/>
              </a:ext>
            </a:extLst>
          </p:cNvPr>
          <p:cNvSpPr>
            <a:spLocks noGrp="1"/>
          </p:cNvSpPr>
          <p:nvPr>
            <p:ph type="title"/>
          </p:nvPr>
        </p:nvSpPr>
        <p:spPr>
          <a:xfrm>
            <a:off x="0" y="857251"/>
            <a:ext cx="9144000" cy="994172"/>
          </a:xfrm>
        </p:spPr>
        <p:txBody>
          <a:bodyPr vert="horz" lIns="68580" tIns="34290" rIns="68580" bIns="34290" rtlCol="0" anchor="ctr">
            <a:noAutofit/>
          </a:bodyPr>
          <a:lstStyle/>
          <a:p>
            <a:pPr>
              <a:spcAft>
                <a:spcPts val="5000"/>
              </a:spcAft>
            </a:pPr>
            <a:r>
              <a:rPr lang="en-US" dirty="0"/>
              <a:t>What does describe/description mean?</a:t>
            </a:r>
            <a:br>
              <a:rPr lang="en-US" dirty="0"/>
            </a:br>
            <a:r>
              <a:rPr lang="en-US" dirty="0">
                <a:latin typeface="+mj-lt"/>
              </a:rPr>
              <a:t>What does scribe/script mean?</a:t>
            </a:r>
            <a:br>
              <a:rPr lang="en-US" dirty="0">
                <a:solidFill>
                  <a:schemeClr val="accent1"/>
                </a:solidFill>
              </a:rPr>
            </a:br>
            <a:r>
              <a:rPr lang="en-US" dirty="0">
                <a:latin typeface="+mj-lt"/>
              </a:rPr>
              <a:t>What does the prefix de mean/do?</a:t>
            </a:r>
            <a:br>
              <a:rPr lang="en-US" sz="2400" dirty="0">
                <a:solidFill>
                  <a:schemeClr val="accent1"/>
                </a:solidFill>
              </a:rPr>
            </a:br>
            <a:br>
              <a:rPr lang="en-US" sz="2400" dirty="0"/>
            </a:br>
            <a:endParaRPr lang="en-US" sz="2100" dirty="0"/>
          </a:p>
        </p:txBody>
      </p:sp>
      <p:graphicFrame>
        <p:nvGraphicFramePr>
          <p:cNvPr id="4" name="Table 3">
            <a:extLst>
              <a:ext uri="{FF2B5EF4-FFF2-40B4-BE49-F238E27FC236}">
                <a16:creationId xmlns:a16="http://schemas.microsoft.com/office/drawing/2014/main" id="{5A10C9D4-6046-46B8-9690-A8E8B6350B5A}"/>
              </a:ext>
            </a:extLst>
          </p:cNvPr>
          <p:cNvGraphicFramePr>
            <a:graphicFrameLocks noGrp="1"/>
          </p:cNvGraphicFramePr>
          <p:nvPr>
            <p:extLst>
              <p:ext uri="{D42A27DB-BD31-4B8C-83A1-F6EECF244321}">
                <p14:modId xmlns:p14="http://schemas.microsoft.com/office/powerpoint/2010/main" val="3363018554"/>
              </p:ext>
            </p:extLst>
          </p:nvPr>
        </p:nvGraphicFramePr>
        <p:xfrm>
          <a:off x="293820" y="2110924"/>
          <a:ext cx="8390108" cy="1767840"/>
        </p:xfrm>
        <a:graphic>
          <a:graphicData uri="http://schemas.openxmlformats.org/drawingml/2006/table">
            <a:tbl>
              <a:tblPr firstRow="1" bandRow="1">
                <a:tableStyleId>{00A15C55-8517-42AA-B614-E9B94910E393}</a:tableStyleId>
              </a:tblPr>
              <a:tblGrid>
                <a:gridCol w="1505917">
                  <a:extLst>
                    <a:ext uri="{9D8B030D-6E8A-4147-A177-3AD203B41FA5}">
                      <a16:colId xmlns:a16="http://schemas.microsoft.com/office/drawing/2014/main" val="1711988914"/>
                    </a:ext>
                  </a:extLst>
                </a:gridCol>
                <a:gridCol w="1075655">
                  <a:extLst>
                    <a:ext uri="{9D8B030D-6E8A-4147-A177-3AD203B41FA5}">
                      <a16:colId xmlns:a16="http://schemas.microsoft.com/office/drawing/2014/main" val="3952314703"/>
                    </a:ext>
                  </a:extLst>
                </a:gridCol>
                <a:gridCol w="1721048">
                  <a:extLst>
                    <a:ext uri="{9D8B030D-6E8A-4147-A177-3AD203B41FA5}">
                      <a16:colId xmlns:a16="http://schemas.microsoft.com/office/drawing/2014/main" val="3196961890"/>
                    </a:ext>
                  </a:extLst>
                </a:gridCol>
                <a:gridCol w="1505917">
                  <a:extLst>
                    <a:ext uri="{9D8B030D-6E8A-4147-A177-3AD203B41FA5}">
                      <a16:colId xmlns:a16="http://schemas.microsoft.com/office/drawing/2014/main" val="2624607175"/>
                    </a:ext>
                  </a:extLst>
                </a:gridCol>
                <a:gridCol w="2581571">
                  <a:extLst>
                    <a:ext uri="{9D8B030D-6E8A-4147-A177-3AD203B41FA5}">
                      <a16:colId xmlns:a16="http://schemas.microsoft.com/office/drawing/2014/main" val="2893369393"/>
                    </a:ext>
                  </a:extLst>
                </a:gridCol>
              </a:tblGrid>
              <a:tr h="754380">
                <a:tc>
                  <a:txBody>
                    <a:bodyPr/>
                    <a:lstStyle/>
                    <a:p>
                      <a:pPr marL="0" marR="0" algn="ctr">
                        <a:spcBef>
                          <a:spcPts val="0"/>
                        </a:spcBef>
                        <a:spcAft>
                          <a:spcPts val="0"/>
                        </a:spcAft>
                      </a:pPr>
                      <a:r>
                        <a:rPr lang="en-US" sz="1400" dirty="0">
                          <a:effectLst/>
                        </a:rPr>
                        <a:t>Key Word- Meaning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a:effectLst/>
                        </a:rPr>
                        <a:t>Prefix-Meaning</a:t>
                      </a:r>
                      <a:endParaRPr lang="en-US" sz="900">
                        <a:effectLst/>
                      </a:endParaRPr>
                    </a:p>
                    <a:p>
                      <a:pPr marL="0" marR="0" algn="ctr">
                        <a:spcBef>
                          <a:spcPts val="0"/>
                        </a:spcBef>
                        <a:spcAft>
                          <a:spcPts val="0"/>
                        </a:spcAft>
                      </a:pPr>
                      <a:r>
                        <a:rPr lang="en-US" sz="800">
                          <a:effectLst/>
                        </a:rPr>
                        <a:t>Negative (N)</a:t>
                      </a:r>
                      <a:endParaRPr lang="en-US" sz="900">
                        <a:effectLst/>
                      </a:endParaRPr>
                    </a:p>
                    <a:p>
                      <a:pPr marL="0" marR="0" algn="ctr">
                        <a:spcBef>
                          <a:spcPts val="0"/>
                        </a:spcBef>
                        <a:spcAft>
                          <a:spcPts val="0"/>
                        </a:spcAft>
                      </a:pPr>
                      <a:r>
                        <a:rPr lang="en-US" sz="800">
                          <a:effectLst/>
                        </a:rPr>
                        <a:t>Direction (D)</a:t>
                      </a:r>
                      <a:endParaRPr lang="en-US" sz="900">
                        <a:effectLst/>
                      </a:endParaRPr>
                    </a:p>
                    <a:p>
                      <a:pPr marL="0" marR="0" algn="ctr">
                        <a:spcBef>
                          <a:spcPts val="0"/>
                        </a:spcBef>
                        <a:spcAft>
                          <a:spcPts val="0"/>
                        </a:spcAft>
                      </a:pPr>
                      <a:r>
                        <a:rPr lang="en-US" sz="800">
                          <a:effectLst/>
                        </a:rPr>
                        <a:t>Intensify (I)</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a:effectLst/>
                        </a:rPr>
                        <a:t>Root (Variants)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a:effectLst/>
                        </a:rPr>
                        <a:t>Root Meaning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a:effectLst/>
                        </a:rPr>
                        <a:t>Sample Sentence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060961065"/>
                  </a:ext>
                </a:extLst>
              </a:tr>
              <a:tr h="685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de</a:t>
                      </a:r>
                      <a:r>
                        <a:rPr lang="en-US" sz="1600" dirty="0">
                          <a:solidFill>
                            <a:srgbClr val="C00000"/>
                          </a:solidFill>
                        </a:rPr>
                        <a:t>scribe</a:t>
                      </a:r>
                      <a:r>
                        <a:rPr lang="en-US" sz="1600" dirty="0">
                          <a:solidFill>
                            <a:schemeClr val="tx1"/>
                          </a:solidFill>
                        </a:rPr>
                        <a:t>/</a:t>
                      </a:r>
                      <a:br>
                        <a:rPr lang="en-US" sz="1600" dirty="0">
                          <a:solidFill>
                            <a:schemeClr val="tx1"/>
                          </a:solidFill>
                        </a:rPr>
                      </a:br>
                      <a:r>
                        <a:rPr lang="en-US" sz="1600" dirty="0">
                          <a:solidFill>
                            <a:schemeClr val="tx1"/>
                          </a:solidFill>
                        </a:rPr>
                        <a:t>de</a:t>
                      </a:r>
                      <a:r>
                        <a:rPr lang="en-US" sz="1600" dirty="0">
                          <a:solidFill>
                            <a:srgbClr val="C00000"/>
                          </a:solidFill>
                        </a:rPr>
                        <a:t>script</a:t>
                      </a:r>
                      <a:r>
                        <a:rPr lang="en-US" sz="1600" dirty="0">
                          <a:solidFill>
                            <a:schemeClr val="tx1"/>
                          </a:solidFill>
                        </a:rPr>
                        <a:t>ion</a:t>
                      </a:r>
                    </a:p>
                    <a:p>
                      <a:pPr algn="ctr"/>
                      <a:r>
                        <a:rPr lang="en-US" sz="1600" dirty="0"/>
                        <a:t>To write down</a:t>
                      </a:r>
                    </a:p>
                    <a:p>
                      <a:pPr algn="ctr"/>
                      <a:r>
                        <a:rPr lang="en-US" sz="1600" dirty="0"/>
                        <a:t>Written down</a:t>
                      </a:r>
                      <a:r>
                        <a:rPr lang="en-US" sz="160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algn="ctr"/>
                      <a:r>
                        <a:rPr lang="en-US" sz="1600" dirty="0">
                          <a:effectLst/>
                        </a:rPr>
                        <a:t> </a:t>
                      </a:r>
                      <a:r>
                        <a:rPr lang="en-US" sz="1600" dirty="0"/>
                        <a:t>de-down </a:t>
                      </a:r>
                    </a:p>
                    <a:p>
                      <a:pPr algn="ctr"/>
                      <a:r>
                        <a:rPr lang="en-US" sz="1400" dirty="0"/>
                        <a:t>(Directional)</a:t>
                      </a:r>
                    </a:p>
                    <a:p>
                      <a:pPr marL="0" marR="0" algn="ctr">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C00000"/>
                          </a:solidFill>
                          <a:effectLst/>
                        </a:rPr>
                        <a:t> </a:t>
                      </a:r>
                      <a:r>
                        <a:rPr lang="en-US" sz="1600" dirty="0">
                          <a:solidFill>
                            <a:srgbClr val="C00000"/>
                          </a:solidFill>
                        </a:rPr>
                        <a:t>scribe, </a:t>
                      </a:r>
                      <a:r>
                        <a:rPr lang="en-US" sz="1600" dirty="0" err="1">
                          <a:solidFill>
                            <a:srgbClr val="C00000"/>
                          </a:solidFill>
                        </a:rPr>
                        <a:t>scrib</a:t>
                      </a:r>
                      <a:r>
                        <a:rPr lang="en-US" sz="1600" dirty="0">
                          <a:solidFill>
                            <a:srgbClr val="C00000"/>
                          </a:solidFill>
                        </a:rPr>
                        <a:t>, script</a:t>
                      </a:r>
                    </a:p>
                    <a:p>
                      <a:pPr marL="0" marR="0" algn="ctr">
                        <a:spcBef>
                          <a:spcPts val="0"/>
                        </a:spcBef>
                        <a:spcAft>
                          <a:spcPts val="0"/>
                        </a:spcAft>
                      </a:pPr>
                      <a:endParaRPr lang="en-US"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algn="ctr"/>
                      <a:r>
                        <a:rPr lang="en-US" sz="1600" dirty="0">
                          <a:effectLst/>
                        </a:rPr>
                        <a:t> </a:t>
                      </a:r>
                      <a:r>
                        <a:rPr lang="en-US" sz="1600" dirty="0"/>
                        <a:t>to write</a:t>
                      </a:r>
                    </a:p>
                    <a:p>
                      <a:pPr algn="ctr"/>
                      <a:r>
                        <a:rPr lang="en-US" sz="1600" dirty="0"/>
                        <a:t>written</a:t>
                      </a:r>
                    </a:p>
                  </a:txBody>
                  <a:tcPr marL="51435" marR="51435" marT="0" marB="0">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extLst>
                  <a:ext uri="{0D108BD9-81ED-4DB2-BD59-A6C34878D82A}">
                    <a16:rowId xmlns:a16="http://schemas.microsoft.com/office/drawing/2014/main" val="3153474829"/>
                  </a:ext>
                </a:extLst>
              </a:tr>
            </a:tbl>
          </a:graphicData>
        </a:graphic>
      </p:graphicFrame>
      <p:graphicFrame>
        <p:nvGraphicFramePr>
          <p:cNvPr id="5" name="Table 4">
            <a:extLst>
              <a:ext uri="{FF2B5EF4-FFF2-40B4-BE49-F238E27FC236}">
                <a16:creationId xmlns:a16="http://schemas.microsoft.com/office/drawing/2014/main" id="{F4991E25-A9C1-4AED-A71E-E4ABEA0EF597}"/>
              </a:ext>
            </a:extLst>
          </p:cNvPr>
          <p:cNvGraphicFramePr>
            <a:graphicFrameLocks noGrp="1"/>
          </p:cNvGraphicFramePr>
          <p:nvPr>
            <p:extLst>
              <p:ext uri="{D42A27DB-BD31-4B8C-83A1-F6EECF244321}">
                <p14:modId xmlns:p14="http://schemas.microsoft.com/office/powerpoint/2010/main" val="245915719"/>
              </p:ext>
            </p:extLst>
          </p:nvPr>
        </p:nvGraphicFramePr>
        <p:xfrm>
          <a:off x="293820" y="4127389"/>
          <a:ext cx="8390106" cy="1584960"/>
        </p:xfrm>
        <a:graphic>
          <a:graphicData uri="http://schemas.openxmlformats.org/drawingml/2006/table">
            <a:tbl>
              <a:tblPr firstRow="1" bandRow="1">
                <a:tableStyleId>{00A15C55-8517-42AA-B614-E9B94910E393}</a:tableStyleId>
              </a:tblPr>
              <a:tblGrid>
                <a:gridCol w="1506557">
                  <a:extLst>
                    <a:ext uri="{9D8B030D-6E8A-4147-A177-3AD203B41FA5}">
                      <a16:colId xmlns:a16="http://schemas.microsoft.com/office/drawing/2014/main" val="3608318498"/>
                    </a:ext>
                  </a:extLst>
                </a:gridCol>
                <a:gridCol w="1075398">
                  <a:extLst>
                    <a:ext uri="{9D8B030D-6E8A-4147-A177-3AD203B41FA5}">
                      <a16:colId xmlns:a16="http://schemas.microsoft.com/office/drawing/2014/main" val="500032294"/>
                    </a:ext>
                  </a:extLst>
                </a:gridCol>
                <a:gridCol w="3226750">
                  <a:extLst>
                    <a:ext uri="{9D8B030D-6E8A-4147-A177-3AD203B41FA5}">
                      <a16:colId xmlns:a16="http://schemas.microsoft.com/office/drawing/2014/main" val="527568314"/>
                    </a:ext>
                  </a:extLst>
                </a:gridCol>
                <a:gridCol w="2581401">
                  <a:extLst>
                    <a:ext uri="{9D8B030D-6E8A-4147-A177-3AD203B41FA5}">
                      <a16:colId xmlns:a16="http://schemas.microsoft.com/office/drawing/2014/main" val="512470954"/>
                    </a:ext>
                  </a:extLst>
                </a:gridCol>
              </a:tblGrid>
              <a:tr h="205740">
                <a:tc>
                  <a:txBody>
                    <a:bodyPr/>
                    <a:lstStyle/>
                    <a:p>
                      <a:pPr marL="0" marR="0" algn="ctr">
                        <a:spcBef>
                          <a:spcPts val="0"/>
                        </a:spcBef>
                        <a:spcAft>
                          <a:spcPts val="0"/>
                        </a:spcAft>
                      </a:pPr>
                      <a:r>
                        <a:rPr lang="en-US" sz="1400" dirty="0">
                          <a:effectLst/>
                        </a:rPr>
                        <a:t>Word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Prefix </a:t>
                      </a:r>
                      <a:r>
                        <a:rPr lang="en-US" sz="900" dirty="0">
                          <a:effectLst/>
                        </a:rPr>
                        <a:t>(N/D/I)</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Meaning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Sentence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831858328"/>
                  </a:ext>
                </a:extLst>
              </a:tr>
              <a:tr h="342900">
                <a:tc>
                  <a:txBody>
                    <a:bodyPr/>
                    <a:lstStyle/>
                    <a:p>
                      <a:pPr marL="0" marR="0" algn="l">
                        <a:spcBef>
                          <a:spcPts val="0"/>
                        </a:spcBef>
                        <a:spcAft>
                          <a:spcPts val="0"/>
                        </a:spcAft>
                      </a:pPr>
                      <a:r>
                        <a:rPr lang="en-US" sz="1200" dirty="0">
                          <a:effectLst/>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r>
                        <a:rPr lang="en-US" sz="12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r>
                        <a:rPr lang="en-US" sz="12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r>
                        <a:rPr lang="en-US" sz="12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extLst>
                  <a:ext uri="{0D108BD9-81ED-4DB2-BD59-A6C34878D82A}">
                    <a16:rowId xmlns:a16="http://schemas.microsoft.com/office/drawing/2014/main" val="614504491"/>
                  </a:ext>
                </a:extLst>
              </a:tr>
              <a:tr h="342900">
                <a:tc>
                  <a:txBody>
                    <a:bodyPr/>
                    <a:lstStyle/>
                    <a:p>
                      <a:pPr marL="0" marR="0" algn="l">
                        <a:spcBef>
                          <a:spcPts val="0"/>
                        </a:spcBef>
                        <a:spcAft>
                          <a:spcPts val="0"/>
                        </a:spcAft>
                      </a:pPr>
                      <a:r>
                        <a:rPr lang="en-US" sz="1200" dirty="0">
                          <a:effectLst/>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r>
                        <a:rPr lang="en-US" sz="12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r>
                        <a:rPr lang="en-US" sz="12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r>
                        <a:rPr lang="en-US" sz="12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extLst>
                  <a:ext uri="{0D108BD9-81ED-4DB2-BD59-A6C34878D82A}">
                    <a16:rowId xmlns:a16="http://schemas.microsoft.com/office/drawing/2014/main" val="4066924331"/>
                  </a:ext>
                </a:extLst>
              </a:tr>
              <a:tr h="342900">
                <a:tc>
                  <a:txBody>
                    <a:bodyPr/>
                    <a:lstStyle/>
                    <a:p>
                      <a:pPr marL="0" marR="0" algn="l">
                        <a:spcBef>
                          <a:spcPts val="0"/>
                        </a:spcBef>
                        <a:spcAft>
                          <a:spcPts val="0"/>
                        </a:spcAft>
                      </a:pPr>
                      <a:r>
                        <a:rPr lang="en-US" sz="1200" dirty="0">
                          <a:effectLst/>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r>
                        <a:rPr lang="en-US" sz="12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r>
                        <a:rPr lang="en-US" sz="12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r>
                        <a:rPr lang="en-US" sz="12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extLst>
                  <a:ext uri="{0D108BD9-81ED-4DB2-BD59-A6C34878D82A}">
                    <a16:rowId xmlns:a16="http://schemas.microsoft.com/office/drawing/2014/main" val="2420540027"/>
                  </a:ext>
                </a:extLst>
              </a:tr>
              <a:tr h="342900">
                <a:tc>
                  <a:txBody>
                    <a:bodyPr/>
                    <a:lstStyle/>
                    <a:p>
                      <a:pPr marL="0" marR="0" algn="l">
                        <a:spcBef>
                          <a:spcPts val="0"/>
                        </a:spcBef>
                        <a:spcAft>
                          <a:spcPts val="0"/>
                        </a:spcAft>
                      </a:pPr>
                      <a:r>
                        <a:rPr lang="en-US" sz="1200" dirty="0">
                          <a:effectLst/>
                        </a:rPr>
                        <a:t>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r>
                        <a:rPr lang="en-US" sz="12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r>
                        <a:rPr lang="en-US" sz="12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tc>
                  <a:txBody>
                    <a:bodyPr/>
                    <a:lstStyle/>
                    <a:p>
                      <a:pPr marL="0" marR="0" algn="ctr">
                        <a:spcBef>
                          <a:spcPts val="0"/>
                        </a:spcBef>
                        <a:spcAft>
                          <a:spcPts val="0"/>
                        </a:spcAft>
                      </a:pPr>
                      <a:r>
                        <a:rPr lang="en-US" sz="12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4">
                        <a:lumMod val="20000"/>
                        <a:lumOff val="80000"/>
                      </a:schemeClr>
                    </a:solidFill>
                  </a:tcPr>
                </a:tc>
                <a:extLst>
                  <a:ext uri="{0D108BD9-81ED-4DB2-BD59-A6C34878D82A}">
                    <a16:rowId xmlns:a16="http://schemas.microsoft.com/office/drawing/2014/main" val="589260912"/>
                  </a:ext>
                </a:extLst>
              </a:tr>
            </a:tbl>
          </a:graphicData>
        </a:graphic>
      </p:graphicFrame>
      <p:pic>
        <p:nvPicPr>
          <p:cNvPr id="3" name="Picture 2" descr="CALI Reads">
            <a:extLst>
              <a:ext uri="{FF2B5EF4-FFF2-40B4-BE49-F238E27FC236}">
                <a16:creationId xmlns:a16="http://schemas.microsoft.com/office/drawing/2014/main" id="{5E9F40E4-6BD9-4380-B1BE-CEB00A0C0CF4}"/>
              </a:ext>
            </a:extLst>
          </p:cNvPr>
          <p:cNvPicPr>
            <a:picLocks noChangeAspect="1"/>
          </p:cNvPicPr>
          <p:nvPr/>
        </p:nvPicPr>
        <p:blipFill>
          <a:blip r:embed="rId2"/>
          <a:stretch>
            <a:fillRect/>
          </a:stretch>
        </p:blipFill>
        <p:spPr>
          <a:xfrm>
            <a:off x="148952" y="6481949"/>
            <a:ext cx="1371600" cy="225631"/>
          </a:xfrm>
          <a:prstGeom prst="rect">
            <a:avLst/>
          </a:prstGeom>
        </p:spPr>
      </p:pic>
    </p:spTree>
    <p:extLst>
      <p:ext uri="{BB962C8B-B14F-4D97-AF65-F5344CB8AC3E}">
        <p14:creationId xmlns:p14="http://schemas.microsoft.com/office/powerpoint/2010/main" val="4423192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4189</TotalTime>
  <Words>1738</Words>
  <Application>Microsoft Office PowerPoint</Application>
  <PresentationFormat>On-screen Show (4:3)</PresentationFormat>
  <Paragraphs>269</Paragraphs>
  <Slides>13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 3</vt:lpstr>
      <vt:lpstr>Office Theme</vt:lpstr>
      <vt:lpstr>Step 1. Introduce Root and Key Word</vt:lpstr>
      <vt:lpstr>Words with Scribe: What do you notice about these words?</vt:lpstr>
      <vt:lpstr>Add the Root to your Personal Dictionary</vt:lpstr>
      <vt:lpstr>Key Words: describe, description</vt:lpstr>
      <vt:lpstr>Add the Key Word to your Personal Dictionary</vt:lpstr>
      <vt:lpstr>How well do you know the words describe &amp; description?</vt:lpstr>
      <vt:lpstr>      de= down (also of, from) scribe/script= to write, written  describe- to write down description- written down  </vt:lpstr>
      <vt:lpstr>describe description de= down    scribe/script= write/written   </vt:lpstr>
      <vt:lpstr>What does describe/description mean? What does scribe/script mean? What does the prefix de mean/do?  </vt:lpstr>
      <vt:lpstr>Related/Unrelated</vt:lpstr>
      <vt:lpstr>Let’s add a sample sentence!</vt:lpstr>
      <vt:lpstr>How well do you know the words describe &amp; description?</vt:lpstr>
      <vt:lpstr>The contents of this presentation were developed under a State Personnel Development Grant (SPDG) from the US Department of Education (CALI/Award #H323A170011), Project Officer, Latisha.Putney@ed.gov. However, the contents of this presentation do not necessarily represent the policy of the US Department of Education and no assumption of endorsement by the Federal government should be made.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Root Word:  Bene</dc:title>
  <dc:creator>Lindsay Young</dc:creator>
  <cp:lastModifiedBy>alan w</cp:lastModifiedBy>
  <cp:revision>185</cp:revision>
  <cp:lastPrinted>2020-06-09T22:34:30Z</cp:lastPrinted>
  <dcterms:created xsi:type="dcterms:W3CDTF">2015-12-04T18:26:39Z</dcterms:created>
  <dcterms:modified xsi:type="dcterms:W3CDTF">2020-10-21T21:01:26Z</dcterms:modified>
</cp:coreProperties>
</file>